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5"/>
  </p:handoutMasterIdLst>
  <p:sldIdLst>
    <p:sldId id="256" r:id="rId2"/>
    <p:sldId id="260" r:id="rId3"/>
    <p:sldId id="276" r:id="rId4"/>
    <p:sldId id="301" r:id="rId5"/>
    <p:sldId id="274" r:id="rId6"/>
    <p:sldId id="303" r:id="rId7"/>
    <p:sldId id="271" r:id="rId8"/>
    <p:sldId id="269" r:id="rId9"/>
    <p:sldId id="272" r:id="rId10"/>
    <p:sldId id="277" r:id="rId11"/>
    <p:sldId id="281" r:id="rId12"/>
    <p:sldId id="318" r:id="rId13"/>
    <p:sldId id="322" r:id="rId14"/>
    <p:sldId id="319" r:id="rId15"/>
    <p:sldId id="321" r:id="rId16"/>
    <p:sldId id="320" r:id="rId17"/>
    <p:sldId id="323" r:id="rId18"/>
    <p:sldId id="304" r:id="rId19"/>
    <p:sldId id="278" r:id="rId20"/>
    <p:sldId id="324" r:id="rId21"/>
    <p:sldId id="314" r:id="rId22"/>
    <p:sldId id="299" r:id="rId23"/>
    <p:sldId id="275" r:id="rId24"/>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94" autoAdjust="0"/>
    <p:restoredTop sz="94660"/>
  </p:normalViewPr>
  <p:slideViewPr>
    <p:cSldViewPr snapToGrid="0">
      <p:cViewPr varScale="1">
        <p:scale>
          <a:sx n="117" d="100"/>
          <a:sy n="117" d="100"/>
        </p:scale>
        <p:origin x="29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45BBCAD3-9744-4958-A770-FECE63587E74}" type="datetimeFigureOut">
              <a:rPr lang="en-US" smtClean="0"/>
              <a:t>4/19/21</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E2A09C66-D259-40BD-9BDB-EB8C18151A46}" type="slidenum">
              <a:rPr lang="en-US" smtClean="0"/>
              <a:t>‹#›</a:t>
            </a:fld>
            <a:endParaRPr lang="en-US"/>
          </a:p>
        </p:txBody>
      </p:sp>
    </p:spTree>
    <p:extLst>
      <p:ext uri="{BB962C8B-B14F-4D97-AF65-F5344CB8AC3E}">
        <p14:creationId xmlns:p14="http://schemas.microsoft.com/office/powerpoint/2010/main" val="1088139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4/19/21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4/19/21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4/19/21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4/19/21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4/19/21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4/19/21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4/19/21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4/19/21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4/19/21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herffjone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rmontgomery@llschools.ne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udentaid.ed.gov/resources#free-application-for" TargetMode="External"/><Relationship Id="rId2" Type="http://schemas.openxmlformats.org/officeDocument/2006/relationships/hyperlink" Target="http://studentaid.ed.gov/fafs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fastweb.com/" TargetMode="External"/><Relationship Id="rId2" Type="http://schemas.openxmlformats.org/officeDocument/2006/relationships/hyperlink" Target="https://wuesavingsfinder.wiche.ed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err="1"/>
              <a:t>Somos</a:t>
            </a:r>
            <a:r>
              <a:rPr lang="en-US" sz="7200" dirty="0"/>
              <a:t> Valencia </a:t>
            </a:r>
          </a:p>
        </p:txBody>
      </p:sp>
      <p:sp>
        <p:nvSpPr>
          <p:cNvPr id="3" name="Subtitle 2"/>
          <p:cNvSpPr>
            <a:spLocks noGrp="1"/>
          </p:cNvSpPr>
          <p:nvPr>
            <p:ph type="subTitle" idx="1"/>
          </p:nvPr>
        </p:nvSpPr>
        <p:spPr/>
        <p:txBody>
          <a:bodyPr>
            <a:noAutofit/>
          </a:bodyPr>
          <a:lstStyle/>
          <a:p>
            <a:r>
              <a:rPr lang="en-US" sz="4000" dirty="0">
                <a:solidFill>
                  <a:srgbClr val="FF0000"/>
                </a:solidFill>
              </a:rPr>
              <a:t>CLASS OF 2021</a:t>
            </a:r>
          </a:p>
        </p:txBody>
      </p:sp>
    </p:spTree>
    <p:extLst>
      <p:ext uri="{BB962C8B-B14F-4D97-AF65-F5344CB8AC3E}">
        <p14:creationId xmlns:p14="http://schemas.microsoft.com/office/powerpoint/2010/main" val="1015758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Lottery Scholarship</a:t>
            </a:r>
          </a:p>
        </p:txBody>
      </p:sp>
      <p:sp>
        <p:nvSpPr>
          <p:cNvPr id="3" name="Content Placeholder 2"/>
          <p:cNvSpPr>
            <a:spLocks noGrp="1"/>
          </p:cNvSpPr>
          <p:nvPr>
            <p:ph idx="1"/>
          </p:nvPr>
        </p:nvSpPr>
        <p:spPr/>
        <p:txBody>
          <a:bodyPr>
            <a:normAutofit/>
          </a:bodyPr>
          <a:lstStyle/>
          <a:p>
            <a:r>
              <a:rPr lang="en-US" dirty="0"/>
              <a:t>Students have </a:t>
            </a:r>
            <a:r>
              <a:rPr lang="en-US" sz="2000" b="1" dirty="0"/>
              <a:t>ONE </a:t>
            </a:r>
            <a:r>
              <a:rPr lang="en-US" sz="2000" dirty="0"/>
              <a:t>semester to qualify for the Lottery Scholarship.  </a:t>
            </a:r>
          </a:p>
          <a:p>
            <a:r>
              <a:rPr lang="en-US" sz="2000" b="1" dirty="0"/>
              <a:t>MUST </a:t>
            </a:r>
            <a:r>
              <a:rPr lang="en-US" sz="2000" dirty="0"/>
              <a:t>be enrolled in public university full time (12-15 hours depending on the college).</a:t>
            </a:r>
          </a:p>
          <a:p>
            <a:r>
              <a:rPr lang="en-US" sz="2000" b="1" dirty="0"/>
              <a:t>MUST</a:t>
            </a:r>
            <a:r>
              <a:rPr lang="en-US" sz="2000" dirty="0"/>
              <a:t> have a 2.5 GPA or higher.</a:t>
            </a:r>
          </a:p>
          <a:p>
            <a:r>
              <a:rPr lang="en-US" sz="2000" dirty="0"/>
              <a:t>Not income based. </a:t>
            </a:r>
          </a:p>
          <a:p>
            <a:r>
              <a:rPr lang="en-US" sz="2000" dirty="0"/>
              <a:t>The Lottery Scholarship is awarded for the second semester of attendance to students who </a:t>
            </a:r>
            <a:r>
              <a:rPr lang="en-US" sz="2000" u="sng" dirty="0"/>
              <a:t>have met all the eligibility requirements </a:t>
            </a:r>
            <a:r>
              <a:rPr lang="en-US" sz="2000" dirty="0"/>
              <a:t>during their Qualifying Semester. The scholarship pays up to $2,294 of tuition per semester for the academic year – it does NOT cover mandatory student fees or course fees.</a:t>
            </a:r>
          </a:p>
        </p:txBody>
      </p:sp>
    </p:spTree>
    <p:extLst>
      <p:ext uri="{BB962C8B-B14F-4D97-AF65-F5344CB8AC3E}">
        <p14:creationId xmlns:p14="http://schemas.microsoft.com/office/powerpoint/2010/main" val="2840499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Military Service </a:t>
            </a:r>
          </a:p>
        </p:txBody>
      </p:sp>
      <p:sp>
        <p:nvSpPr>
          <p:cNvPr id="3" name="Content Placeholder 2"/>
          <p:cNvSpPr>
            <a:spLocks noGrp="1"/>
          </p:cNvSpPr>
          <p:nvPr>
            <p:ph idx="1"/>
          </p:nvPr>
        </p:nvSpPr>
        <p:spPr/>
        <p:txBody>
          <a:bodyPr/>
          <a:lstStyle/>
          <a:p>
            <a:pPr marL="0" lvl="1" indent="0">
              <a:buNone/>
            </a:pPr>
            <a:r>
              <a:rPr lang="en-US" sz="1800" b="1" dirty="0">
                <a:solidFill>
                  <a:srgbClr val="FF0000"/>
                </a:solidFill>
              </a:rPr>
              <a:t>	Military Recruiters  </a:t>
            </a:r>
            <a:endParaRPr lang="en-US" sz="1800" b="1" dirty="0"/>
          </a:p>
          <a:p>
            <a:r>
              <a:rPr lang="en-US" sz="1600" dirty="0"/>
              <a:t>If your student is interested in joining a branch of the Military, the Counseling department can schedule a meeting with a recruiter during our advisory class. </a:t>
            </a:r>
          </a:p>
          <a:p>
            <a:r>
              <a:rPr lang="en-US" sz="2400" dirty="0"/>
              <a:t>ASVAB! </a:t>
            </a:r>
            <a:r>
              <a:rPr lang="en-US" dirty="0"/>
              <a:t>The ASVAB is a multiple-aptitude test that measures developed abilities and helps predict future academic and occupational success, and is the test used by our Military branches. Contact your Counselor or recruiter to sign up for the ASVAB.</a:t>
            </a:r>
          </a:p>
        </p:txBody>
      </p:sp>
    </p:spTree>
    <p:extLst>
      <p:ext uri="{BB962C8B-B14F-4D97-AF65-F5344CB8AC3E}">
        <p14:creationId xmlns:p14="http://schemas.microsoft.com/office/powerpoint/2010/main" val="2521237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9782E7D-3B3F-7446-B11D-26A43E93EBE9}"/>
              </a:ext>
            </a:extLst>
          </p:cNvPr>
          <p:cNvPicPr>
            <a:picLocks noChangeAspect="1"/>
          </p:cNvPicPr>
          <p:nvPr/>
        </p:nvPicPr>
        <p:blipFill>
          <a:blip r:embed="rId2"/>
          <a:srcRect/>
          <a:stretch/>
        </p:blipFill>
        <p:spPr>
          <a:xfrm>
            <a:off x="2705076" y="237868"/>
            <a:ext cx="6774760" cy="6375746"/>
          </a:xfrm>
          <a:prstGeom prst="rect">
            <a:avLst/>
          </a:prstGeom>
        </p:spPr>
      </p:pic>
    </p:spTree>
    <p:extLst>
      <p:ext uri="{BB962C8B-B14F-4D97-AF65-F5344CB8AC3E}">
        <p14:creationId xmlns:p14="http://schemas.microsoft.com/office/powerpoint/2010/main" val="2400857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9884F-ACA3-8442-8505-87602492287C}"/>
              </a:ext>
            </a:extLst>
          </p:cNvPr>
          <p:cNvSpPr>
            <a:spLocks noGrp="1"/>
          </p:cNvSpPr>
          <p:nvPr>
            <p:ph type="ctrTitle"/>
          </p:nvPr>
        </p:nvSpPr>
        <p:spPr/>
        <p:txBody>
          <a:bodyPr/>
          <a:lstStyle/>
          <a:p>
            <a:r>
              <a:rPr lang="en-US" dirty="0">
                <a:solidFill>
                  <a:srgbClr val="FF0000"/>
                </a:solidFill>
              </a:rPr>
              <a:t>Robing Ceremony Survey! </a:t>
            </a:r>
          </a:p>
        </p:txBody>
      </p:sp>
      <p:sp>
        <p:nvSpPr>
          <p:cNvPr id="3" name="Subtitle 2">
            <a:extLst>
              <a:ext uri="{FF2B5EF4-FFF2-40B4-BE49-F238E27FC236}">
                <a16:creationId xmlns:a16="http://schemas.microsoft.com/office/drawing/2014/main" id="{3F7597DE-094F-EC49-8FA6-F8A04BC31842}"/>
              </a:ext>
            </a:extLst>
          </p:cNvPr>
          <p:cNvSpPr>
            <a:spLocks noGrp="1"/>
          </p:cNvSpPr>
          <p:nvPr>
            <p:ph type="subTitle" idx="1"/>
          </p:nvPr>
        </p:nvSpPr>
        <p:spPr/>
        <p:txBody>
          <a:bodyPr>
            <a:normAutofit fontScale="77500" lnSpcReduction="20000"/>
          </a:bodyPr>
          <a:lstStyle/>
          <a:p>
            <a:r>
              <a:rPr lang="en-US" dirty="0"/>
              <a:t>Link on the “Class of 2021!” Canvas page!! Must be completed by April, 30 to be included in Graduation Program. </a:t>
            </a:r>
          </a:p>
        </p:txBody>
      </p:sp>
    </p:spTree>
    <p:extLst>
      <p:ext uri="{BB962C8B-B14F-4D97-AF65-F5344CB8AC3E}">
        <p14:creationId xmlns:p14="http://schemas.microsoft.com/office/powerpoint/2010/main" val="3939757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B0A4F-1E1C-4248-8DB4-AF28A834CE78}"/>
              </a:ext>
            </a:extLst>
          </p:cNvPr>
          <p:cNvSpPr>
            <a:spLocks noGrp="1"/>
          </p:cNvSpPr>
          <p:nvPr>
            <p:ph type="title"/>
          </p:nvPr>
        </p:nvSpPr>
        <p:spPr/>
        <p:txBody>
          <a:bodyPr/>
          <a:lstStyle/>
          <a:p>
            <a:r>
              <a:rPr lang="en-US" dirty="0"/>
              <a:t>Fees and Text Books	</a:t>
            </a:r>
          </a:p>
        </p:txBody>
      </p:sp>
      <p:sp>
        <p:nvSpPr>
          <p:cNvPr id="3" name="Content Placeholder 2">
            <a:extLst>
              <a:ext uri="{FF2B5EF4-FFF2-40B4-BE49-F238E27FC236}">
                <a16:creationId xmlns:a16="http://schemas.microsoft.com/office/drawing/2014/main" id="{F7A70361-D959-8046-B16A-633A5817861C}"/>
              </a:ext>
            </a:extLst>
          </p:cNvPr>
          <p:cNvSpPr>
            <a:spLocks noGrp="1"/>
          </p:cNvSpPr>
          <p:nvPr>
            <p:ph idx="1"/>
          </p:nvPr>
        </p:nvSpPr>
        <p:spPr/>
        <p:txBody>
          <a:bodyPr/>
          <a:lstStyle/>
          <a:p>
            <a:r>
              <a:rPr lang="en-US" dirty="0"/>
              <a:t>All fees are due by Senior Check out Day! Check with Erica Ortega. </a:t>
            </a:r>
          </a:p>
          <a:p>
            <a:pPr fontAlgn="base"/>
            <a:r>
              <a:rPr lang="en-US" dirty="0"/>
              <a:t>All library books and textbooks need to be returned to the library by Senior Checkout Day. Earlier is even better! If a student has lost a book or damaged it beyond repair, the book will need to be paid for or replaced with an identical copy. Mrs. </a:t>
            </a:r>
            <a:r>
              <a:rPr lang="en-US" dirty="0" err="1"/>
              <a:t>Kastelic</a:t>
            </a:r>
            <a:r>
              <a:rPr lang="en-US" dirty="0"/>
              <a:t> will work with students to try to locate replacement copies for a discounted price. Please go to the library or call Mrs. </a:t>
            </a:r>
            <a:r>
              <a:rPr lang="en-US" dirty="0" err="1"/>
              <a:t>Kastelic</a:t>
            </a:r>
            <a:r>
              <a:rPr lang="en-US" dirty="0"/>
              <a:t> for more information.</a:t>
            </a:r>
          </a:p>
          <a:p>
            <a:pPr fontAlgn="base"/>
            <a:r>
              <a:rPr lang="en-US" dirty="0"/>
              <a:t>Lost or damaged books from middle school can also be dropped off at our library, but if there are any fines, those will need to be handled directly with the middle school.</a:t>
            </a:r>
          </a:p>
          <a:p>
            <a:endParaRPr lang="en-US" dirty="0"/>
          </a:p>
        </p:txBody>
      </p:sp>
    </p:spTree>
    <p:extLst>
      <p:ext uri="{BB962C8B-B14F-4D97-AF65-F5344CB8AC3E}">
        <p14:creationId xmlns:p14="http://schemas.microsoft.com/office/powerpoint/2010/main" val="2039690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ACA32-0705-9E4E-B737-B0F640473610}"/>
              </a:ext>
            </a:extLst>
          </p:cNvPr>
          <p:cNvSpPr>
            <a:spLocks noGrp="1"/>
          </p:cNvSpPr>
          <p:nvPr>
            <p:ph type="title"/>
          </p:nvPr>
        </p:nvSpPr>
        <p:spPr/>
        <p:txBody>
          <a:bodyPr/>
          <a:lstStyle/>
          <a:p>
            <a:r>
              <a:rPr lang="en-US" dirty="0">
                <a:solidFill>
                  <a:srgbClr val="FF0000"/>
                </a:solidFill>
              </a:rPr>
              <a:t>SENIOR CHECK OUT DAY!! </a:t>
            </a:r>
          </a:p>
        </p:txBody>
      </p:sp>
      <p:sp>
        <p:nvSpPr>
          <p:cNvPr id="4" name="Content Placeholder 3">
            <a:extLst>
              <a:ext uri="{FF2B5EF4-FFF2-40B4-BE49-F238E27FC236}">
                <a16:creationId xmlns:a16="http://schemas.microsoft.com/office/drawing/2014/main" id="{85E6E227-99BE-1D42-888E-70B0A1EC8DC8}"/>
              </a:ext>
            </a:extLst>
          </p:cNvPr>
          <p:cNvSpPr>
            <a:spLocks noGrp="1"/>
          </p:cNvSpPr>
          <p:nvPr>
            <p:ph idx="1"/>
          </p:nvPr>
        </p:nvSpPr>
        <p:spPr/>
        <p:txBody>
          <a:bodyPr>
            <a:normAutofit/>
          </a:bodyPr>
          <a:lstStyle/>
          <a:p>
            <a:r>
              <a:rPr lang="en-US" dirty="0"/>
              <a:t>May, 12! </a:t>
            </a:r>
            <a:br>
              <a:rPr lang="en-US" dirty="0"/>
            </a:br>
            <a:r>
              <a:rPr lang="en-US" dirty="0"/>
              <a:t>A-L 8-11am</a:t>
            </a:r>
            <a:br>
              <a:rPr lang="en-US" dirty="0"/>
            </a:br>
            <a:r>
              <a:rPr lang="en-US" dirty="0"/>
              <a:t>M-Z 12-3pm </a:t>
            </a:r>
          </a:p>
          <a:p>
            <a:r>
              <a:rPr lang="en-US" dirty="0"/>
              <a:t>Student must complete Final Next Step Plan to start check out process. </a:t>
            </a:r>
          </a:p>
          <a:p>
            <a:r>
              <a:rPr lang="en-US" dirty="0"/>
              <a:t>Ensure all Fees are paid!! </a:t>
            </a:r>
          </a:p>
          <a:p>
            <a:r>
              <a:rPr lang="en-US" dirty="0"/>
              <a:t>Complete drive through check out process! </a:t>
            </a:r>
          </a:p>
          <a:p>
            <a:r>
              <a:rPr lang="en-US" dirty="0"/>
              <a:t>Request FINAL OFFICIAL TRANSCRIPT. </a:t>
            </a:r>
          </a:p>
          <a:p>
            <a:r>
              <a:rPr lang="en-US" dirty="0"/>
              <a:t>Receive final signature from Administration. </a:t>
            </a:r>
          </a:p>
          <a:p>
            <a:endParaRPr lang="en-US" dirty="0"/>
          </a:p>
        </p:txBody>
      </p:sp>
    </p:spTree>
    <p:extLst>
      <p:ext uri="{BB962C8B-B14F-4D97-AF65-F5344CB8AC3E}">
        <p14:creationId xmlns:p14="http://schemas.microsoft.com/office/powerpoint/2010/main" val="3333799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A032D-9A6C-AB45-98E8-FEEDB999C29A}"/>
              </a:ext>
            </a:extLst>
          </p:cNvPr>
          <p:cNvSpPr>
            <a:spLocks noGrp="1"/>
          </p:cNvSpPr>
          <p:nvPr>
            <p:ph type="title"/>
          </p:nvPr>
        </p:nvSpPr>
        <p:spPr/>
        <p:txBody>
          <a:bodyPr/>
          <a:lstStyle/>
          <a:p>
            <a:r>
              <a:rPr lang="en-US" dirty="0">
                <a:highlight>
                  <a:srgbClr val="FF0000"/>
                </a:highlight>
              </a:rPr>
              <a:t>MACBOOK BUYOUT for Graduating Seniors</a:t>
            </a:r>
          </a:p>
        </p:txBody>
      </p:sp>
      <p:sp>
        <p:nvSpPr>
          <p:cNvPr id="3" name="Content Placeholder 2">
            <a:extLst>
              <a:ext uri="{FF2B5EF4-FFF2-40B4-BE49-F238E27FC236}">
                <a16:creationId xmlns:a16="http://schemas.microsoft.com/office/drawing/2014/main" id="{748FE73A-E56E-8E47-9659-BEEDB0A0A72E}"/>
              </a:ext>
            </a:extLst>
          </p:cNvPr>
          <p:cNvSpPr>
            <a:spLocks noGrp="1"/>
          </p:cNvSpPr>
          <p:nvPr>
            <p:ph idx="1"/>
          </p:nvPr>
        </p:nvSpPr>
        <p:spPr/>
        <p:txBody>
          <a:bodyPr>
            <a:normAutofit/>
          </a:bodyPr>
          <a:lstStyle/>
          <a:p>
            <a:pPr marL="0" indent="0" algn="ctr">
              <a:buNone/>
            </a:pPr>
            <a:r>
              <a:rPr lang="en-US" b="1" u="sng" dirty="0">
                <a:solidFill>
                  <a:srgbClr val="FF0000"/>
                </a:solidFill>
              </a:rPr>
              <a:t>Cost $175</a:t>
            </a:r>
            <a:endParaRPr lang="en-US" dirty="0"/>
          </a:p>
          <a:p>
            <a:pPr marL="0" indent="0" algn="ctr">
              <a:buNone/>
            </a:pPr>
            <a:r>
              <a:rPr lang="en-US" b="1" dirty="0"/>
              <a:t>Notify Paul Carder by </a:t>
            </a:r>
            <a:r>
              <a:rPr lang="en-US" b="1" dirty="0">
                <a:solidFill>
                  <a:srgbClr val="FF0000"/>
                </a:solidFill>
              </a:rPr>
              <a:t>4/30 </a:t>
            </a:r>
            <a:r>
              <a:rPr lang="en-US" b="1" dirty="0"/>
              <a:t>if you plan on buying out the MacBook </a:t>
            </a:r>
            <a:endParaRPr lang="en-US" dirty="0"/>
          </a:p>
          <a:p>
            <a:pPr marL="0" indent="0" algn="ctr">
              <a:buNone/>
            </a:pPr>
            <a:r>
              <a:rPr lang="en-US" b="1" dirty="0"/>
              <a:t>Turn in MacBook on last day for seniors: 5/7</a:t>
            </a:r>
            <a:endParaRPr lang="en-US" dirty="0"/>
          </a:p>
          <a:p>
            <a:pPr marL="0" indent="0" algn="ctr">
              <a:buNone/>
            </a:pPr>
            <a:r>
              <a:rPr lang="en-US" b="1" dirty="0"/>
              <a:t>Receive MacBook back on 5/12 at Senior Checkout</a:t>
            </a:r>
            <a:endParaRPr lang="en-US" dirty="0"/>
          </a:p>
          <a:p>
            <a:pPr marL="0" indent="0" algn="ctr">
              <a:buNone/>
            </a:pPr>
            <a:r>
              <a:rPr lang="en-US" i="1" dirty="0"/>
              <a:t>Save files, data will be cleared and Mac will be reset.</a:t>
            </a:r>
            <a:endParaRPr lang="en-US" dirty="0"/>
          </a:p>
        </p:txBody>
      </p:sp>
    </p:spTree>
    <p:extLst>
      <p:ext uri="{BB962C8B-B14F-4D97-AF65-F5344CB8AC3E}">
        <p14:creationId xmlns:p14="http://schemas.microsoft.com/office/powerpoint/2010/main" val="1633975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9782E7D-3B3F-7446-B11D-26A43E93EBE9}"/>
              </a:ext>
            </a:extLst>
          </p:cNvPr>
          <p:cNvPicPr>
            <a:picLocks noChangeAspect="1"/>
          </p:cNvPicPr>
          <p:nvPr/>
        </p:nvPicPr>
        <p:blipFill>
          <a:blip r:embed="rId2"/>
          <a:srcRect/>
          <a:stretch/>
        </p:blipFill>
        <p:spPr>
          <a:xfrm>
            <a:off x="2705076" y="237868"/>
            <a:ext cx="6774760" cy="6375746"/>
          </a:xfrm>
          <a:prstGeom prst="rect">
            <a:avLst/>
          </a:prstGeom>
        </p:spPr>
      </p:pic>
    </p:spTree>
    <p:extLst>
      <p:ext uri="{BB962C8B-B14F-4D97-AF65-F5344CB8AC3E}">
        <p14:creationId xmlns:p14="http://schemas.microsoft.com/office/powerpoint/2010/main" val="1368303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Graduation Information </a:t>
            </a:r>
          </a:p>
        </p:txBody>
      </p:sp>
      <p:sp>
        <p:nvSpPr>
          <p:cNvPr id="3" name="Content Placeholder 2"/>
          <p:cNvSpPr>
            <a:spLocks noGrp="1"/>
          </p:cNvSpPr>
          <p:nvPr>
            <p:ph idx="1"/>
          </p:nvPr>
        </p:nvSpPr>
        <p:spPr>
          <a:xfrm>
            <a:off x="818712" y="2222287"/>
            <a:ext cx="10554574" cy="3866541"/>
          </a:xfrm>
        </p:spPr>
        <p:txBody>
          <a:bodyPr>
            <a:normAutofit/>
          </a:bodyPr>
          <a:lstStyle/>
          <a:p>
            <a:pPr lvl="1"/>
            <a:endParaRPr lang="en-US" dirty="0"/>
          </a:p>
          <a:p>
            <a:pPr lvl="1"/>
            <a:r>
              <a:rPr lang="en-US" sz="1800" dirty="0">
                <a:solidFill>
                  <a:srgbClr val="FF0000"/>
                </a:solidFill>
              </a:rPr>
              <a:t>Class Song: </a:t>
            </a:r>
            <a:r>
              <a:rPr lang="en-US" sz="1800" dirty="0"/>
              <a:t>Upside Down by Jack Johnson </a:t>
            </a:r>
          </a:p>
          <a:p>
            <a:pPr lvl="1"/>
            <a:r>
              <a:rPr lang="en-US" sz="1800" dirty="0">
                <a:solidFill>
                  <a:srgbClr val="FF0000"/>
                </a:solidFill>
              </a:rPr>
              <a:t>Class Flower:</a:t>
            </a:r>
            <a:r>
              <a:rPr lang="en-US" sz="1800" dirty="0"/>
              <a:t> Orchid </a:t>
            </a:r>
          </a:p>
          <a:p>
            <a:pPr lvl="1"/>
            <a:r>
              <a:rPr lang="en-US" sz="1800" dirty="0">
                <a:solidFill>
                  <a:srgbClr val="FF0000"/>
                </a:solidFill>
              </a:rPr>
              <a:t>Class Quote:</a:t>
            </a:r>
            <a:r>
              <a:rPr lang="en-US" sz="1800" dirty="0"/>
              <a:t> </a:t>
            </a:r>
            <a:r>
              <a:rPr lang="en-US" i="1" dirty="0"/>
              <a:t>"In response to those who say stop dreaming and face reality, I say keep dreaming and make reality." Kristian Kan</a:t>
            </a:r>
            <a:endParaRPr lang="en-US" sz="1800" dirty="0"/>
          </a:p>
          <a:p>
            <a:pPr lvl="1"/>
            <a:r>
              <a:rPr lang="en-US" sz="1800" dirty="0">
                <a:solidFill>
                  <a:srgbClr val="FF0000"/>
                </a:solidFill>
              </a:rPr>
              <a:t>Class Colors:</a:t>
            </a:r>
            <a:r>
              <a:rPr lang="en-US" sz="1800" dirty="0"/>
              <a:t> Cherry, Turquoise, and Silver </a:t>
            </a:r>
          </a:p>
          <a:p>
            <a:pPr lvl="1"/>
            <a:r>
              <a:rPr lang="en-US" sz="1800" dirty="0"/>
              <a:t>Cap and Gown Info:</a:t>
            </a:r>
          </a:p>
          <a:p>
            <a:pPr lvl="2"/>
            <a:r>
              <a:rPr lang="en-US" sz="1800" dirty="0"/>
              <a:t>Girls cap and gown color: Turquoise </a:t>
            </a:r>
          </a:p>
          <a:p>
            <a:pPr lvl="2"/>
            <a:r>
              <a:rPr lang="en-US" sz="1800" dirty="0"/>
              <a:t>Boys cap and gown color: Red </a:t>
            </a:r>
          </a:p>
          <a:p>
            <a:pPr marL="457200" lvl="1" indent="0">
              <a:buNone/>
            </a:pPr>
            <a:endParaRPr lang="en-US" dirty="0"/>
          </a:p>
          <a:p>
            <a:pPr lvl="1"/>
            <a:endParaRPr lang="en-US" dirty="0"/>
          </a:p>
        </p:txBody>
      </p:sp>
    </p:spTree>
    <p:extLst>
      <p:ext uri="{BB962C8B-B14F-4D97-AF65-F5344CB8AC3E}">
        <p14:creationId xmlns:p14="http://schemas.microsoft.com/office/powerpoint/2010/main" val="4156689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Caps &amp; Gowns</a:t>
            </a:r>
          </a:p>
        </p:txBody>
      </p:sp>
      <p:sp>
        <p:nvSpPr>
          <p:cNvPr id="3" name="Content Placeholder 2"/>
          <p:cNvSpPr>
            <a:spLocks noGrp="1"/>
          </p:cNvSpPr>
          <p:nvPr>
            <p:ph idx="1"/>
          </p:nvPr>
        </p:nvSpPr>
        <p:spPr/>
        <p:txBody>
          <a:bodyPr>
            <a:normAutofit/>
          </a:bodyPr>
          <a:lstStyle/>
          <a:p>
            <a:pPr lvl="0">
              <a:buClr>
                <a:srgbClr val="00C6BB"/>
              </a:buClr>
            </a:pPr>
            <a:r>
              <a:rPr lang="en-US" sz="2400" dirty="0">
                <a:solidFill>
                  <a:prstClr val="white"/>
                </a:solidFill>
                <a:hlinkClick r:id="rId2"/>
              </a:rPr>
              <a:t>www.herffjones.com</a:t>
            </a:r>
            <a:endParaRPr lang="en-US" sz="2400" dirty="0">
              <a:solidFill>
                <a:prstClr val="white"/>
              </a:solidFill>
            </a:endParaRPr>
          </a:p>
          <a:p>
            <a:pPr lvl="0">
              <a:buClr>
                <a:srgbClr val="00C6BB"/>
              </a:buClr>
            </a:pPr>
            <a:r>
              <a:rPr lang="en-US" sz="2400" dirty="0">
                <a:solidFill>
                  <a:prstClr val="white"/>
                </a:solidFill>
              </a:rPr>
              <a:t>All info on the Class of 2021 Canvas Page! </a:t>
            </a:r>
          </a:p>
        </p:txBody>
      </p:sp>
    </p:spTree>
    <p:extLst>
      <p:ext uri="{BB962C8B-B14F-4D97-AF65-F5344CB8AC3E}">
        <p14:creationId xmlns:p14="http://schemas.microsoft.com/office/powerpoint/2010/main" val="27627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of 2021 Graduation Requirements </a:t>
            </a:r>
          </a:p>
        </p:txBody>
      </p:sp>
      <p:sp>
        <p:nvSpPr>
          <p:cNvPr id="3" name="Content Placeholder 2"/>
          <p:cNvSpPr>
            <a:spLocks noGrp="1"/>
          </p:cNvSpPr>
          <p:nvPr>
            <p:ph idx="1"/>
          </p:nvPr>
        </p:nvSpPr>
        <p:spPr/>
        <p:txBody>
          <a:bodyPr>
            <a:normAutofit lnSpcReduction="10000"/>
          </a:bodyPr>
          <a:lstStyle/>
          <a:p>
            <a:r>
              <a:rPr lang="en-US" dirty="0"/>
              <a:t>4 units of English</a:t>
            </a:r>
          </a:p>
          <a:p>
            <a:r>
              <a:rPr lang="en-US" dirty="0"/>
              <a:t>4 units of Math (one unit equal to or greater than Algebra II)</a:t>
            </a:r>
          </a:p>
          <a:p>
            <a:r>
              <a:rPr lang="en-US" dirty="0"/>
              <a:t>3 units of Science (must include 2 lab sciences) </a:t>
            </a:r>
          </a:p>
          <a:p>
            <a:r>
              <a:rPr lang="en-US" dirty="0"/>
              <a:t>3.5 units of Social Studies</a:t>
            </a:r>
          </a:p>
          <a:p>
            <a:r>
              <a:rPr lang="en-US" dirty="0"/>
              <a:t>.5 Health Elective</a:t>
            </a:r>
          </a:p>
          <a:p>
            <a:r>
              <a:rPr lang="en-US" dirty="0"/>
              <a:t>1 unit PE</a:t>
            </a:r>
          </a:p>
          <a:p>
            <a:r>
              <a:rPr lang="en-US" dirty="0"/>
              <a:t>8 units of Electives </a:t>
            </a:r>
          </a:p>
          <a:p>
            <a:endParaRPr lang="en-US" dirty="0"/>
          </a:p>
          <a:p>
            <a:r>
              <a:rPr lang="en-US" sz="2800" b="1" u="sng" dirty="0">
                <a:solidFill>
                  <a:srgbClr val="FF0000"/>
                </a:solidFill>
              </a:rPr>
              <a:t>24 total credits </a:t>
            </a:r>
            <a:r>
              <a:rPr lang="en-US" b="1" u="sng" dirty="0">
                <a:solidFill>
                  <a:srgbClr val="FF0000"/>
                </a:solidFill>
              </a:rPr>
              <a:t>including one Pre-AP, AP, DC, OR DL</a:t>
            </a:r>
            <a:endParaRPr lang="en-US" sz="2800" b="1" u="sng" dirty="0">
              <a:solidFill>
                <a:srgbClr val="FF0000"/>
              </a:solidFill>
            </a:endParaRPr>
          </a:p>
        </p:txBody>
      </p:sp>
    </p:spTree>
    <p:extLst>
      <p:ext uri="{BB962C8B-B14F-4D97-AF65-F5344CB8AC3E}">
        <p14:creationId xmlns:p14="http://schemas.microsoft.com/office/powerpoint/2010/main" val="1649498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C0E745-7A0F-794B-B905-FEDC32B1C0B7}"/>
              </a:ext>
            </a:extLst>
          </p:cNvPr>
          <p:cNvSpPr>
            <a:spLocks noGrp="1"/>
          </p:cNvSpPr>
          <p:nvPr>
            <p:ph type="ctrTitle"/>
          </p:nvPr>
        </p:nvSpPr>
        <p:spPr/>
        <p:txBody>
          <a:bodyPr/>
          <a:lstStyle/>
          <a:p>
            <a:r>
              <a:rPr lang="en-US" dirty="0">
                <a:solidFill>
                  <a:srgbClr val="FF0000"/>
                </a:solidFill>
              </a:rPr>
              <a:t>MANDATORY GRADUATION PRACTICE !! </a:t>
            </a:r>
          </a:p>
        </p:txBody>
      </p:sp>
      <p:sp>
        <p:nvSpPr>
          <p:cNvPr id="5" name="Subtitle 4">
            <a:extLst>
              <a:ext uri="{FF2B5EF4-FFF2-40B4-BE49-F238E27FC236}">
                <a16:creationId xmlns:a16="http://schemas.microsoft.com/office/drawing/2014/main" id="{7BCC2597-BB8F-0E4B-ACB7-DE62FB44C48B}"/>
              </a:ext>
            </a:extLst>
          </p:cNvPr>
          <p:cNvSpPr>
            <a:spLocks noGrp="1"/>
          </p:cNvSpPr>
          <p:nvPr>
            <p:ph type="subTitle" idx="1"/>
          </p:nvPr>
        </p:nvSpPr>
        <p:spPr/>
        <p:txBody>
          <a:bodyPr/>
          <a:lstStyle/>
          <a:p>
            <a:r>
              <a:rPr lang="en-US" dirty="0"/>
              <a:t>May 18, 9:00 am Valencia Football  Field </a:t>
            </a:r>
          </a:p>
        </p:txBody>
      </p:sp>
    </p:spTree>
    <p:extLst>
      <p:ext uri="{BB962C8B-B14F-4D97-AF65-F5344CB8AC3E}">
        <p14:creationId xmlns:p14="http://schemas.microsoft.com/office/powerpoint/2010/main" val="2143197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Graduation</a:t>
            </a:r>
          </a:p>
        </p:txBody>
      </p:sp>
      <p:sp>
        <p:nvSpPr>
          <p:cNvPr id="3" name="Content Placeholder 2"/>
          <p:cNvSpPr>
            <a:spLocks noGrp="1"/>
          </p:cNvSpPr>
          <p:nvPr>
            <p:ph idx="1"/>
          </p:nvPr>
        </p:nvSpPr>
        <p:spPr/>
        <p:txBody>
          <a:bodyPr>
            <a:normAutofit/>
          </a:bodyPr>
          <a:lstStyle/>
          <a:p>
            <a:r>
              <a:rPr lang="en-US" sz="3200" dirty="0"/>
              <a:t>May 21, </a:t>
            </a:r>
            <a:r>
              <a:rPr lang="en-US" sz="3200"/>
              <a:t>2021 !!!</a:t>
            </a:r>
          </a:p>
        </p:txBody>
      </p:sp>
    </p:spTree>
    <p:extLst>
      <p:ext uri="{BB962C8B-B14F-4D97-AF65-F5344CB8AC3E}">
        <p14:creationId xmlns:p14="http://schemas.microsoft.com/office/powerpoint/2010/main" val="682211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 	</a:t>
            </a:r>
          </a:p>
        </p:txBody>
      </p:sp>
      <p:sp>
        <p:nvSpPr>
          <p:cNvPr id="3" name="Content Placeholder 2"/>
          <p:cNvSpPr>
            <a:spLocks noGrp="1"/>
          </p:cNvSpPr>
          <p:nvPr>
            <p:ph idx="1"/>
          </p:nvPr>
        </p:nvSpPr>
        <p:spPr/>
        <p:txBody>
          <a:bodyPr/>
          <a:lstStyle/>
          <a:p>
            <a:r>
              <a:rPr lang="en-US" dirty="0"/>
              <a:t>Paul Carder- Assistant Principal </a:t>
            </a:r>
            <a:r>
              <a:rPr lang="en-US" u="sng" dirty="0" err="1"/>
              <a:t>pcarder@llschools.net</a:t>
            </a:r>
            <a:endParaRPr lang="en-US" u="sng" dirty="0"/>
          </a:p>
          <a:p>
            <a:r>
              <a:rPr lang="en-US" dirty="0"/>
              <a:t>Rosalyn Montgomery- Senior Counselor </a:t>
            </a:r>
            <a:r>
              <a:rPr lang="en-US" dirty="0">
                <a:hlinkClick r:id="rId2">
                  <a:extLst>
                    <a:ext uri="{A12FA001-AC4F-418D-AE19-62706E023703}">
                      <ahyp:hlinkClr xmlns:ahyp="http://schemas.microsoft.com/office/drawing/2018/hyperlinkcolor" val="tx"/>
                    </a:ext>
                  </a:extLst>
                </a:hlinkClick>
              </a:rPr>
              <a:t>rmontgomery@llschools.net</a:t>
            </a:r>
            <a:r>
              <a:rPr lang="en-US" dirty="0"/>
              <a:t> </a:t>
            </a:r>
          </a:p>
          <a:p>
            <a:r>
              <a:rPr lang="en-US" dirty="0"/>
              <a:t>David </a:t>
            </a:r>
            <a:r>
              <a:rPr lang="en-US" dirty="0" err="1"/>
              <a:t>Olguin</a:t>
            </a:r>
            <a:r>
              <a:rPr lang="en-US" dirty="0"/>
              <a:t>-Junior Counselor, Freshman Counselor A-L </a:t>
            </a:r>
            <a:r>
              <a:rPr lang="en-US" u="sng" dirty="0"/>
              <a:t>dlolguin@llschools.net</a:t>
            </a:r>
          </a:p>
          <a:p>
            <a:r>
              <a:rPr lang="en-US" dirty="0" err="1"/>
              <a:t>Joell</a:t>
            </a:r>
            <a:r>
              <a:rPr lang="en-US" dirty="0"/>
              <a:t> </a:t>
            </a:r>
            <a:r>
              <a:rPr lang="en-US" dirty="0" err="1"/>
              <a:t>Himeur</a:t>
            </a:r>
            <a:r>
              <a:rPr lang="en-US" dirty="0"/>
              <a:t>- Sophomore Counselor, Freshman Counselor M-Z </a:t>
            </a:r>
            <a:r>
              <a:rPr lang="en-US" u="sng" dirty="0" err="1"/>
              <a:t>jhimeur@llschools.net</a:t>
            </a:r>
            <a:endParaRPr lang="en-US" u="sng" dirty="0"/>
          </a:p>
          <a:p>
            <a:r>
              <a:rPr lang="en-US" dirty="0"/>
              <a:t>Sandi Chavez- Registrar (Official Transcripts, ACT &amp; SAT Scores, Diplomas) </a:t>
            </a:r>
            <a:r>
              <a:rPr lang="en-US" u="sng" dirty="0"/>
              <a:t>slchavez@llschools.net</a:t>
            </a:r>
          </a:p>
          <a:p>
            <a:r>
              <a:rPr lang="en-US" dirty="0"/>
              <a:t>Linda </a:t>
            </a:r>
            <a:r>
              <a:rPr lang="en-US" dirty="0" err="1"/>
              <a:t>Traganos</a:t>
            </a:r>
            <a:r>
              <a:rPr lang="en-US" dirty="0"/>
              <a:t>- Secretary ext. 6227</a:t>
            </a:r>
          </a:p>
          <a:p>
            <a:r>
              <a:rPr lang="en-US" dirty="0"/>
              <a:t>Dawn Antonio- Senior Class Sponsor </a:t>
            </a:r>
            <a:r>
              <a:rPr lang="en-US" u="sng" dirty="0" err="1"/>
              <a:t>dantonio@llschools.net</a:t>
            </a:r>
            <a:endParaRPr lang="en-US" u="sng" dirty="0"/>
          </a:p>
          <a:p>
            <a:r>
              <a:rPr lang="en-US" dirty="0"/>
              <a:t>Erica Ortega– Financial Specialist </a:t>
            </a:r>
            <a:r>
              <a:rPr lang="en-US" u="sng" dirty="0" err="1"/>
              <a:t>eortega@llschools.net</a:t>
            </a:r>
            <a:endParaRPr lang="en-US" u="sng" dirty="0"/>
          </a:p>
        </p:txBody>
      </p:sp>
    </p:spTree>
    <p:extLst>
      <p:ext uri="{BB962C8B-B14F-4D97-AF65-F5344CB8AC3E}">
        <p14:creationId xmlns:p14="http://schemas.microsoft.com/office/powerpoint/2010/main" val="4657604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Rosalyn Montgomery </a:t>
            </a:r>
          </a:p>
        </p:txBody>
      </p:sp>
    </p:spTree>
    <p:extLst>
      <p:ext uri="{BB962C8B-B14F-4D97-AF65-F5344CB8AC3E}">
        <p14:creationId xmlns:p14="http://schemas.microsoft.com/office/powerpoint/2010/main" val="2347881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Apex Credit Recovery</a:t>
            </a:r>
          </a:p>
        </p:txBody>
      </p:sp>
      <p:sp>
        <p:nvSpPr>
          <p:cNvPr id="3" name="Content Placeholder 2"/>
          <p:cNvSpPr>
            <a:spLocks noGrp="1"/>
          </p:cNvSpPr>
          <p:nvPr>
            <p:ph idx="1"/>
          </p:nvPr>
        </p:nvSpPr>
        <p:spPr/>
        <p:txBody>
          <a:bodyPr/>
          <a:lstStyle/>
          <a:p>
            <a:r>
              <a:rPr lang="en-US" dirty="0">
                <a:cs typeface="Andalus" pitchFamily="18" charset="-78"/>
              </a:rPr>
              <a:t>All students who need Credit Recovery are enrolled in a 1</a:t>
            </a:r>
            <a:r>
              <a:rPr lang="en-US" baseline="30000" dirty="0">
                <a:cs typeface="Andalus" pitchFamily="18" charset="-78"/>
              </a:rPr>
              <a:t>st</a:t>
            </a:r>
            <a:r>
              <a:rPr lang="en-US" dirty="0">
                <a:cs typeface="Andalus" pitchFamily="18" charset="-78"/>
              </a:rPr>
              <a:t> period Credit Recovery Class.</a:t>
            </a:r>
          </a:p>
          <a:p>
            <a:r>
              <a:rPr lang="en-US" dirty="0">
                <a:cs typeface="Andalus" pitchFamily="18" charset="-78"/>
              </a:rPr>
              <a:t>Access to teacher support via Zoom and Canvas </a:t>
            </a:r>
          </a:p>
          <a:p>
            <a:r>
              <a:rPr lang="en-US" dirty="0"/>
              <a:t>All APEX Credit Recovery is due by April 30</a:t>
            </a:r>
            <a:r>
              <a:rPr lang="en-US" baseline="30000" dirty="0"/>
              <a:t>th</a:t>
            </a:r>
            <a:r>
              <a:rPr lang="en-US" dirty="0"/>
              <a:t> for May Graduation. </a:t>
            </a:r>
          </a:p>
          <a:p>
            <a:pPr marL="0" indent="0">
              <a:buNone/>
            </a:pPr>
            <a:endParaRPr lang="en-US" dirty="0">
              <a:cs typeface="Andalus" pitchFamily="18" charset="-78"/>
            </a:endParaRPr>
          </a:p>
          <a:p>
            <a:endParaRPr lang="en-US" dirty="0">
              <a:cs typeface="Andalus" pitchFamily="18" charset="-78"/>
            </a:endParaRPr>
          </a:p>
        </p:txBody>
      </p:sp>
    </p:spTree>
    <p:extLst>
      <p:ext uri="{BB962C8B-B14F-4D97-AF65-F5344CB8AC3E}">
        <p14:creationId xmlns:p14="http://schemas.microsoft.com/office/powerpoint/2010/main" val="3329595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Requirements 	</a:t>
            </a:r>
          </a:p>
        </p:txBody>
      </p:sp>
      <p:sp>
        <p:nvSpPr>
          <p:cNvPr id="3" name="Content Placeholder 2"/>
          <p:cNvSpPr>
            <a:spLocks noGrp="1"/>
          </p:cNvSpPr>
          <p:nvPr>
            <p:ph idx="1"/>
          </p:nvPr>
        </p:nvSpPr>
        <p:spPr/>
        <p:txBody>
          <a:bodyPr/>
          <a:lstStyle/>
          <a:p>
            <a:r>
              <a:rPr lang="en-US" dirty="0"/>
              <a:t>NO TESTING REQUIREMENTS for the Class of 2021. </a:t>
            </a:r>
          </a:p>
        </p:txBody>
      </p:sp>
    </p:spTree>
    <p:extLst>
      <p:ext uri="{BB962C8B-B14F-4D97-AF65-F5344CB8AC3E}">
        <p14:creationId xmlns:p14="http://schemas.microsoft.com/office/powerpoint/2010/main" val="307611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Help!</a:t>
            </a:r>
          </a:p>
        </p:txBody>
      </p:sp>
      <p:sp>
        <p:nvSpPr>
          <p:cNvPr id="3" name="Content Placeholder 2"/>
          <p:cNvSpPr>
            <a:spLocks noGrp="1"/>
          </p:cNvSpPr>
          <p:nvPr>
            <p:ph idx="1"/>
          </p:nvPr>
        </p:nvSpPr>
        <p:spPr/>
        <p:txBody>
          <a:bodyPr/>
          <a:lstStyle/>
          <a:p>
            <a:r>
              <a:rPr lang="en-US" dirty="0">
                <a:cs typeface="Andalus" pitchFamily="18" charset="-78"/>
              </a:rPr>
              <a:t>KHAN Academy</a:t>
            </a:r>
          </a:p>
          <a:p>
            <a:r>
              <a:rPr lang="en-US" dirty="0">
                <a:cs typeface="Andalus" pitchFamily="18" charset="-78"/>
              </a:rPr>
              <a:t>Ask Teachers!!! </a:t>
            </a:r>
          </a:p>
          <a:p>
            <a:r>
              <a:rPr lang="en-US" dirty="0">
                <a:cs typeface="Andalus" pitchFamily="18" charset="-78"/>
              </a:rPr>
              <a:t>Office Hours!! </a:t>
            </a:r>
          </a:p>
          <a:p>
            <a:r>
              <a:rPr lang="en-US" dirty="0">
                <a:cs typeface="Andalus" pitchFamily="18" charset="-78"/>
              </a:rPr>
              <a:t>El Portal </a:t>
            </a:r>
          </a:p>
          <a:p>
            <a:pPr marL="0" indent="0">
              <a:buNone/>
            </a:pPr>
            <a:endParaRPr lang="en-US" dirty="0"/>
          </a:p>
        </p:txBody>
      </p:sp>
    </p:spTree>
    <p:extLst>
      <p:ext uri="{BB962C8B-B14F-4D97-AF65-F5344CB8AC3E}">
        <p14:creationId xmlns:p14="http://schemas.microsoft.com/office/powerpoint/2010/main" val="1077203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College Applications </a:t>
            </a:r>
          </a:p>
        </p:txBody>
      </p:sp>
      <p:sp>
        <p:nvSpPr>
          <p:cNvPr id="3" name="Content Placeholder 2"/>
          <p:cNvSpPr>
            <a:spLocks noGrp="1"/>
          </p:cNvSpPr>
          <p:nvPr>
            <p:ph idx="1"/>
          </p:nvPr>
        </p:nvSpPr>
        <p:spPr/>
        <p:txBody>
          <a:bodyPr/>
          <a:lstStyle/>
          <a:p>
            <a:r>
              <a:rPr lang="en-US" dirty="0"/>
              <a:t>Recommend all students apply to at least one NEW MEXICO College or University! </a:t>
            </a:r>
          </a:p>
          <a:p>
            <a:r>
              <a:rPr lang="en-US" dirty="0"/>
              <a:t>Visit College websites, most Colleges and Universities accept applications online.  </a:t>
            </a:r>
          </a:p>
          <a:p>
            <a:r>
              <a:rPr lang="en-US" dirty="0"/>
              <a:t>Take College Entrance Exam: ACT or SAT for class placement.</a:t>
            </a:r>
          </a:p>
          <a:p>
            <a:pPr lvl="1"/>
            <a:r>
              <a:rPr lang="en-US" dirty="0"/>
              <a:t>ACT Fee Waivers available for Students who qualify for Free or Reduced Lunch. </a:t>
            </a:r>
          </a:p>
          <a:p>
            <a:pPr lvl="1"/>
            <a:r>
              <a:rPr lang="en-US" dirty="0"/>
              <a:t>Sign up for the ACT at </a:t>
            </a:r>
            <a:r>
              <a:rPr lang="en-US" dirty="0" err="1"/>
              <a:t>act.org</a:t>
            </a:r>
            <a:r>
              <a:rPr lang="en-US" dirty="0"/>
              <a:t> </a:t>
            </a:r>
          </a:p>
          <a:p>
            <a:endParaRPr lang="en-US" dirty="0"/>
          </a:p>
          <a:p>
            <a:pPr marL="0" indent="0">
              <a:buNone/>
            </a:pPr>
            <a:endParaRPr lang="en-US" dirty="0"/>
          </a:p>
        </p:txBody>
      </p:sp>
    </p:spTree>
    <p:extLst>
      <p:ext uri="{BB962C8B-B14F-4D97-AF65-F5344CB8AC3E}">
        <p14:creationId xmlns:p14="http://schemas.microsoft.com/office/powerpoint/2010/main" val="680899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Aid </a:t>
            </a:r>
          </a:p>
        </p:txBody>
      </p:sp>
      <p:sp>
        <p:nvSpPr>
          <p:cNvPr id="3" name="Content Placeholder 2"/>
          <p:cNvSpPr>
            <a:spLocks noGrp="1"/>
          </p:cNvSpPr>
          <p:nvPr>
            <p:ph idx="1"/>
          </p:nvPr>
        </p:nvSpPr>
        <p:spPr/>
        <p:txBody>
          <a:bodyPr>
            <a:normAutofit/>
          </a:bodyPr>
          <a:lstStyle/>
          <a:p>
            <a:r>
              <a:rPr lang="en-US" dirty="0">
                <a:cs typeface="Andalus" pitchFamily="18" charset="-78"/>
              </a:rPr>
              <a:t>To apply for federal student aid, complete the Free Application for Federal Student Aid (FAFSA).</a:t>
            </a:r>
          </a:p>
          <a:p>
            <a:r>
              <a:rPr lang="en-US" dirty="0">
                <a:cs typeface="Andalus" pitchFamily="18" charset="-78"/>
              </a:rPr>
              <a:t>By </a:t>
            </a:r>
            <a:r>
              <a:rPr lang="en-US" dirty="0">
                <a:cs typeface="Andalus" pitchFamily="18" charset="-78"/>
                <a:hlinkClick r:id="rId2"/>
              </a:rPr>
              <a:t>completing  FAFSA</a:t>
            </a:r>
            <a:r>
              <a:rPr lang="en-US" dirty="0">
                <a:cs typeface="Andalus" pitchFamily="18" charset="-78"/>
              </a:rPr>
              <a:t>, you will automatically be considered for federal student aid. In addition, your state and college may use your FAFSA information to determine your eligibility for nonfederal aid. </a:t>
            </a:r>
          </a:p>
          <a:p>
            <a:r>
              <a:rPr lang="en-US" dirty="0">
                <a:cs typeface="Andalus" pitchFamily="18" charset="-78"/>
              </a:rPr>
              <a:t>Completing the FAFSA is an easy process, and it’s completely free. We recommend submitting your FAFSA online, as your application will process within 3-5 days.  You can submit a paper FAFSA, which processes within 7-10 days. </a:t>
            </a:r>
          </a:p>
          <a:p>
            <a:r>
              <a:rPr lang="en-US" dirty="0">
                <a:cs typeface="Andalus" pitchFamily="18" charset="-78"/>
              </a:rPr>
              <a:t>For help with the FAFSA, you can go to </a:t>
            </a:r>
            <a:r>
              <a:rPr lang="en-US" dirty="0">
                <a:cs typeface="Andalus" pitchFamily="18" charset="-78"/>
                <a:hlinkClick r:id="rId3"/>
              </a:rPr>
              <a:t>http://studentaid.ed.gov</a:t>
            </a:r>
            <a:r>
              <a:rPr lang="en-US" dirty="0">
                <a:cs typeface="Andalus" pitchFamily="18" charset="-78"/>
              </a:rPr>
              <a:t>.</a:t>
            </a:r>
          </a:p>
          <a:p>
            <a:pPr lvl="1"/>
            <a:endParaRPr lang="en-US" dirty="0"/>
          </a:p>
        </p:txBody>
      </p:sp>
    </p:spTree>
    <p:extLst>
      <p:ext uri="{BB962C8B-B14F-4D97-AF65-F5344CB8AC3E}">
        <p14:creationId xmlns:p14="http://schemas.microsoft.com/office/powerpoint/2010/main" val="2960743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Scholarship Resources</a:t>
            </a:r>
          </a:p>
        </p:txBody>
      </p:sp>
      <p:sp>
        <p:nvSpPr>
          <p:cNvPr id="3" name="Content Placeholder 2"/>
          <p:cNvSpPr>
            <a:spLocks noGrp="1"/>
          </p:cNvSpPr>
          <p:nvPr>
            <p:ph idx="1"/>
          </p:nvPr>
        </p:nvSpPr>
        <p:spPr/>
        <p:txBody>
          <a:bodyPr>
            <a:normAutofit/>
          </a:bodyPr>
          <a:lstStyle/>
          <a:p>
            <a:pPr marL="0" indent="0" algn="ctr">
              <a:buNone/>
            </a:pPr>
            <a:r>
              <a:rPr lang="en-US" dirty="0"/>
              <a:t> </a:t>
            </a:r>
          </a:p>
          <a:p>
            <a:pPr marL="0" indent="0" algn="ctr">
              <a:buNone/>
            </a:pPr>
            <a:r>
              <a:rPr lang="en-US" dirty="0"/>
              <a:t>Students can visit our Valencia High School Counseling Canvas page. </a:t>
            </a:r>
          </a:p>
          <a:p>
            <a:pPr marL="0" indent="0" algn="ctr">
              <a:buNone/>
            </a:pPr>
            <a:r>
              <a:rPr lang="en-US" dirty="0"/>
              <a:t>Scholarship list is updated regularly.  </a:t>
            </a:r>
          </a:p>
          <a:p>
            <a:r>
              <a:rPr lang="en-US" dirty="0"/>
              <a:t>Visit college campus websites.</a:t>
            </a:r>
          </a:p>
          <a:p>
            <a:r>
              <a:rPr lang="en-US" dirty="0"/>
              <a:t>WUE scholarship for reduced tuition in other western states. </a:t>
            </a:r>
            <a:r>
              <a:rPr lang="en-US" dirty="0">
                <a:hlinkClick r:id="rId2"/>
              </a:rPr>
              <a:t>https://wuesavingsfinder.wiche.edu/</a:t>
            </a:r>
            <a:r>
              <a:rPr lang="en-US" dirty="0"/>
              <a:t>  </a:t>
            </a:r>
          </a:p>
          <a:p>
            <a:r>
              <a:rPr lang="en-US" dirty="0"/>
              <a:t>FASTWEB </a:t>
            </a:r>
            <a:r>
              <a:rPr lang="en-US" dirty="0">
                <a:hlinkClick r:id="rId3"/>
              </a:rPr>
              <a:t>https://www.fastweb.com/</a:t>
            </a:r>
            <a:endParaRPr lang="en-US" dirty="0"/>
          </a:p>
        </p:txBody>
      </p:sp>
    </p:spTree>
    <p:extLst>
      <p:ext uri="{BB962C8B-B14F-4D97-AF65-F5344CB8AC3E}">
        <p14:creationId xmlns:p14="http://schemas.microsoft.com/office/powerpoint/2010/main" val="4111697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Bridge Scholarship </a:t>
            </a:r>
          </a:p>
        </p:txBody>
      </p:sp>
      <p:sp>
        <p:nvSpPr>
          <p:cNvPr id="3" name="Content Placeholder 2"/>
          <p:cNvSpPr>
            <a:spLocks noGrp="1"/>
          </p:cNvSpPr>
          <p:nvPr>
            <p:ph idx="1"/>
          </p:nvPr>
        </p:nvSpPr>
        <p:spPr/>
        <p:txBody>
          <a:bodyPr/>
          <a:lstStyle/>
          <a:p>
            <a:pPr marL="0" indent="0">
              <a:buNone/>
            </a:pPr>
            <a:r>
              <a:rPr lang="en-US" dirty="0"/>
              <a:t>The Bridge Scholarship is available to students who graduate from a New Mexico High School, and attend a public New Mexico College or University full-time.   </a:t>
            </a:r>
          </a:p>
          <a:p>
            <a:r>
              <a:rPr lang="en-US" dirty="0"/>
              <a:t>First semester award, a “Bridge” to the Lottery. </a:t>
            </a:r>
          </a:p>
          <a:p>
            <a:r>
              <a:rPr lang="en-US" dirty="0"/>
              <a:t>Contact Financial Aid Office to apply.</a:t>
            </a:r>
          </a:p>
          <a:p>
            <a:pPr marL="0" indent="0">
              <a:buNone/>
            </a:pPr>
            <a:endParaRPr lang="en-US" dirty="0"/>
          </a:p>
        </p:txBody>
      </p:sp>
    </p:spTree>
    <p:extLst>
      <p:ext uri="{BB962C8B-B14F-4D97-AF65-F5344CB8AC3E}">
        <p14:creationId xmlns:p14="http://schemas.microsoft.com/office/powerpoint/2010/main" val="19521610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10198</TotalTime>
  <Words>1067</Words>
  <Application>Microsoft Macintosh PowerPoint</Application>
  <PresentationFormat>Widescreen</PresentationFormat>
  <Paragraphs>109</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Century Gothic</vt:lpstr>
      <vt:lpstr>Wingdings 2</vt:lpstr>
      <vt:lpstr>Quotable</vt:lpstr>
      <vt:lpstr>Somos Valencia </vt:lpstr>
      <vt:lpstr>CLASS of 2021 Graduation Requirements </vt:lpstr>
      <vt:lpstr>Apex Credit Recovery</vt:lpstr>
      <vt:lpstr>Testing Requirements  </vt:lpstr>
      <vt:lpstr>Getting Help!</vt:lpstr>
      <vt:lpstr>College Applications </vt:lpstr>
      <vt:lpstr>Financial Aid </vt:lpstr>
      <vt:lpstr>Scholarship Resources</vt:lpstr>
      <vt:lpstr>Bridge Scholarship </vt:lpstr>
      <vt:lpstr>Lottery Scholarship</vt:lpstr>
      <vt:lpstr>Military Service </vt:lpstr>
      <vt:lpstr>PowerPoint Presentation</vt:lpstr>
      <vt:lpstr>Robing Ceremony Survey! </vt:lpstr>
      <vt:lpstr>Fees and Text Books </vt:lpstr>
      <vt:lpstr>SENIOR CHECK OUT DAY!! </vt:lpstr>
      <vt:lpstr>MACBOOK BUYOUT for Graduating Seniors</vt:lpstr>
      <vt:lpstr>PowerPoint Presentation</vt:lpstr>
      <vt:lpstr>Graduation Information </vt:lpstr>
      <vt:lpstr>Caps &amp; Gowns</vt:lpstr>
      <vt:lpstr>MANDATORY GRADUATION PRACTICE !! </vt:lpstr>
      <vt:lpstr>Graduation</vt:lpstr>
      <vt:lpstr>Contact Information  </vt:lpstr>
      <vt:lpstr>Thank you!!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SENIOR NIGHT</dc:title>
  <dc:creator>Rosalyn Montgomery</dc:creator>
  <cp:lastModifiedBy>Microsoft Office User</cp:lastModifiedBy>
  <cp:revision>113</cp:revision>
  <cp:lastPrinted>2020-02-20T22:12:19Z</cp:lastPrinted>
  <dcterms:created xsi:type="dcterms:W3CDTF">2016-10-20T20:56:17Z</dcterms:created>
  <dcterms:modified xsi:type="dcterms:W3CDTF">2021-04-19T19:42:58Z</dcterms:modified>
</cp:coreProperties>
</file>