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4" r:id="rId2"/>
    <p:sldId id="295" r:id="rId3"/>
    <p:sldId id="259" r:id="rId4"/>
    <p:sldId id="261" r:id="rId5"/>
    <p:sldId id="263" r:id="rId6"/>
    <p:sldId id="265" r:id="rId7"/>
    <p:sldId id="267" r:id="rId8"/>
    <p:sldId id="269" r:id="rId9"/>
    <p:sldId id="281" r:id="rId10"/>
    <p:sldId id="270" r:id="rId11"/>
    <p:sldId id="271" r:id="rId12"/>
    <p:sldId id="272" r:id="rId13"/>
    <p:sldId id="273" r:id="rId14"/>
    <p:sldId id="274" r:id="rId15"/>
    <p:sldId id="275" r:id="rId16"/>
    <p:sldId id="276" r:id="rId17"/>
    <p:sldId id="277" r:id="rId18"/>
    <p:sldId id="278" r:id="rId19"/>
    <p:sldId id="258" r:id="rId20"/>
    <p:sldId id="279" r:id="rId21"/>
    <p:sldId id="256" r:id="rId22"/>
    <p:sldId id="257" r:id="rId23"/>
    <p:sldId id="296"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73"/>
    <p:restoredTop sz="94534"/>
  </p:normalViewPr>
  <p:slideViewPr>
    <p:cSldViewPr snapToGrid="0" snapToObjects="1">
      <p:cViewPr varScale="1">
        <p:scale>
          <a:sx n="87" d="100"/>
          <a:sy n="87" d="100"/>
        </p:scale>
        <p:origin x="232"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D953-18F6-204B-AD51-D07D25F440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54A3EC-1473-7F45-9137-96EE12120F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4400E6-1A73-8143-A11E-9BC01C975201}"/>
              </a:ext>
            </a:extLst>
          </p:cNvPr>
          <p:cNvSpPr>
            <a:spLocks noGrp="1"/>
          </p:cNvSpPr>
          <p:nvPr>
            <p:ph type="dt" sz="half" idx="10"/>
          </p:nvPr>
        </p:nvSpPr>
        <p:spPr/>
        <p:txBody>
          <a:bodyPr/>
          <a:lstStyle/>
          <a:p>
            <a:fld id="{3AC2BE9F-662B-6F41-A67A-D96658362FE4}" type="datetimeFigureOut">
              <a:rPr lang="en-US" smtClean="0"/>
              <a:t>10/23/19</a:t>
            </a:fld>
            <a:endParaRPr lang="en-US" dirty="0"/>
          </a:p>
        </p:txBody>
      </p:sp>
      <p:sp>
        <p:nvSpPr>
          <p:cNvPr id="5" name="Footer Placeholder 4">
            <a:extLst>
              <a:ext uri="{FF2B5EF4-FFF2-40B4-BE49-F238E27FC236}">
                <a16:creationId xmlns:a16="http://schemas.microsoft.com/office/drawing/2014/main" id="{7C8E7A85-033D-734E-830D-EB0152C3AA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EF8AF6-B258-CB45-84D7-E5CF27D6D1FA}"/>
              </a:ext>
            </a:extLst>
          </p:cNvPr>
          <p:cNvSpPr>
            <a:spLocks noGrp="1"/>
          </p:cNvSpPr>
          <p:nvPr>
            <p:ph type="sldNum" sz="quarter" idx="12"/>
          </p:nvPr>
        </p:nvSpPr>
        <p:spPr/>
        <p:txBody>
          <a:bodyPr/>
          <a:lstStyle/>
          <a:p>
            <a:fld id="{0EE06269-37F1-8947-A6D2-0FEFEDDC3ED2}" type="slidenum">
              <a:rPr lang="en-US" smtClean="0"/>
              <a:t>‹#›</a:t>
            </a:fld>
            <a:endParaRPr lang="en-US" dirty="0"/>
          </a:p>
        </p:txBody>
      </p:sp>
    </p:spTree>
    <p:extLst>
      <p:ext uri="{BB962C8B-B14F-4D97-AF65-F5344CB8AC3E}">
        <p14:creationId xmlns:p14="http://schemas.microsoft.com/office/powerpoint/2010/main" val="3560145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45657-A717-B448-923C-A604D384BE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2830F9-B8AB-5B45-A719-3C0337EE45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0DB26-DCDD-C24C-8053-4FE28FAFD325}"/>
              </a:ext>
            </a:extLst>
          </p:cNvPr>
          <p:cNvSpPr>
            <a:spLocks noGrp="1"/>
          </p:cNvSpPr>
          <p:nvPr>
            <p:ph type="dt" sz="half" idx="10"/>
          </p:nvPr>
        </p:nvSpPr>
        <p:spPr/>
        <p:txBody>
          <a:bodyPr/>
          <a:lstStyle/>
          <a:p>
            <a:fld id="{3AC2BE9F-662B-6F41-A67A-D96658362FE4}" type="datetimeFigureOut">
              <a:rPr lang="en-US" smtClean="0"/>
              <a:t>10/23/19</a:t>
            </a:fld>
            <a:endParaRPr lang="en-US" dirty="0"/>
          </a:p>
        </p:txBody>
      </p:sp>
      <p:sp>
        <p:nvSpPr>
          <p:cNvPr id="5" name="Footer Placeholder 4">
            <a:extLst>
              <a:ext uri="{FF2B5EF4-FFF2-40B4-BE49-F238E27FC236}">
                <a16:creationId xmlns:a16="http://schemas.microsoft.com/office/drawing/2014/main" id="{A10978DB-4975-A049-A2BE-95C4FC1BAF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AD204F-EA7A-A54D-813C-D566E17D4218}"/>
              </a:ext>
            </a:extLst>
          </p:cNvPr>
          <p:cNvSpPr>
            <a:spLocks noGrp="1"/>
          </p:cNvSpPr>
          <p:nvPr>
            <p:ph type="sldNum" sz="quarter" idx="12"/>
          </p:nvPr>
        </p:nvSpPr>
        <p:spPr/>
        <p:txBody>
          <a:bodyPr/>
          <a:lstStyle/>
          <a:p>
            <a:fld id="{0EE06269-37F1-8947-A6D2-0FEFEDDC3ED2}" type="slidenum">
              <a:rPr lang="en-US" smtClean="0"/>
              <a:t>‹#›</a:t>
            </a:fld>
            <a:endParaRPr lang="en-US" dirty="0"/>
          </a:p>
        </p:txBody>
      </p:sp>
    </p:spTree>
    <p:extLst>
      <p:ext uri="{BB962C8B-B14F-4D97-AF65-F5344CB8AC3E}">
        <p14:creationId xmlns:p14="http://schemas.microsoft.com/office/powerpoint/2010/main" val="214677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D9B306-D252-F04B-B00B-3BAF9F5E8F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F07A06-8B91-DF45-9251-6CA2A4094E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B3766-B09E-9440-862C-A3D4DAE8A58F}"/>
              </a:ext>
            </a:extLst>
          </p:cNvPr>
          <p:cNvSpPr>
            <a:spLocks noGrp="1"/>
          </p:cNvSpPr>
          <p:nvPr>
            <p:ph type="dt" sz="half" idx="10"/>
          </p:nvPr>
        </p:nvSpPr>
        <p:spPr/>
        <p:txBody>
          <a:bodyPr/>
          <a:lstStyle/>
          <a:p>
            <a:fld id="{3AC2BE9F-662B-6F41-A67A-D96658362FE4}" type="datetimeFigureOut">
              <a:rPr lang="en-US" smtClean="0"/>
              <a:t>10/23/19</a:t>
            </a:fld>
            <a:endParaRPr lang="en-US" dirty="0"/>
          </a:p>
        </p:txBody>
      </p:sp>
      <p:sp>
        <p:nvSpPr>
          <p:cNvPr id="5" name="Footer Placeholder 4">
            <a:extLst>
              <a:ext uri="{FF2B5EF4-FFF2-40B4-BE49-F238E27FC236}">
                <a16:creationId xmlns:a16="http://schemas.microsoft.com/office/drawing/2014/main" id="{7F542024-A615-304E-B5BB-3EDBBD93A2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92A889-8964-A74E-AD07-A70901FB6FCE}"/>
              </a:ext>
            </a:extLst>
          </p:cNvPr>
          <p:cNvSpPr>
            <a:spLocks noGrp="1"/>
          </p:cNvSpPr>
          <p:nvPr>
            <p:ph type="sldNum" sz="quarter" idx="12"/>
          </p:nvPr>
        </p:nvSpPr>
        <p:spPr/>
        <p:txBody>
          <a:bodyPr/>
          <a:lstStyle/>
          <a:p>
            <a:fld id="{0EE06269-37F1-8947-A6D2-0FEFEDDC3ED2}" type="slidenum">
              <a:rPr lang="en-US" smtClean="0"/>
              <a:t>‹#›</a:t>
            </a:fld>
            <a:endParaRPr lang="en-US" dirty="0"/>
          </a:p>
        </p:txBody>
      </p:sp>
    </p:spTree>
    <p:extLst>
      <p:ext uri="{BB962C8B-B14F-4D97-AF65-F5344CB8AC3E}">
        <p14:creationId xmlns:p14="http://schemas.microsoft.com/office/powerpoint/2010/main" val="167006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E9ED-EBED-BD40-8457-B448978E7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0ADC7-8256-DA4F-AF7E-4610A728A1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83F619-7BC4-FE46-992E-8253CCF1E9F7}"/>
              </a:ext>
            </a:extLst>
          </p:cNvPr>
          <p:cNvSpPr>
            <a:spLocks noGrp="1"/>
          </p:cNvSpPr>
          <p:nvPr>
            <p:ph type="dt" sz="half" idx="10"/>
          </p:nvPr>
        </p:nvSpPr>
        <p:spPr/>
        <p:txBody>
          <a:bodyPr/>
          <a:lstStyle/>
          <a:p>
            <a:fld id="{3AC2BE9F-662B-6F41-A67A-D96658362FE4}" type="datetimeFigureOut">
              <a:rPr lang="en-US" smtClean="0"/>
              <a:t>10/23/19</a:t>
            </a:fld>
            <a:endParaRPr lang="en-US" dirty="0"/>
          </a:p>
        </p:txBody>
      </p:sp>
      <p:sp>
        <p:nvSpPr>
          <p:cNvPr id="5" name="Footer Placeholder 4">
            <a:extLst>
              <a:ext uri="{FF2B5EF4-FFF2-40B4-BE49-F238E27FC236}">
                <a16:creationId xmlns:a16="http://schemas.microsoft.com/office/drawing/2014/main" id="{08BC8733-184D-034E-9194-0DB35B1334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4EBDA8-851E-344E-BC87-4AC119A503D0}"/>
              </a:ext>
            </a:extLst>
          </p:cNvPr>
          <p:cNvSpPr>
            <a:spLocks noGrp="1"/>
          </p:cNvSpPr>
          <p:nvPr>
            <p:ph type="sldNum" sz="quarter" idx="12"/>
          </p:nvPr>
        </p:nvSpPr>
        <p:spPr/>
        <p:txBody>
          <a:bodyPr/>
          <a:lstStyle/>
          <a:p>
            <a:fld id="{0EE06269-37F1-8947-A6D2-0FEFEDDC3ED2}" type="slidenum">
              <a:rPr lang="en-US" smtClean="0"/>
              <a:t>‹#›</a:t>
            </a:fld>
            <a:endParaRPr lang="en-US" dirty="0"/>
          </a:p>
        </p:txBody>
      </p:sp>
    </p:spTree>
    <p:extLst>
      <p:ext uri="{BB962C8B-B14F-4D97-AF65-F5344CB8AC3E}">
        <p14:creationId xmlns:p14="http://schemas.microsoft.com/office/powerpoint/2010/main" val="46811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CF68-C16D-5548-B1E1-5CE9F10110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8A5CB8-1754-C74A-ACB9-ABB17B6C4C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D29A4A-3224-714D-B1C9-CA8E1FD42AB0}"/>
              </a:ext>
            </a:extLst>
          </p:cNvPr>
          <p:cNvSpPr>
            <a:spLocks noGrp="1"/>
          </p:cNvSpPr>
          <p:nvPr>
            <p:ph type="dt" sz="half" idx="10"/>
          </p:nvPr>
        </p:nvSpPr>
        <p:spPr/>
        <p:txBody>
          <a:bodyPr/>
          <a:lstStyle/>
          <a:p>
            <a:fld id="{3AC2BE9F-662B-6F41-A67A-D96658362FE4}" type="datetimeFigureOut">
              <a:rPr lang="en-US" smtClean="0"/>
              <a:t>10/23/19</a:t>
            </a:fld>
            <a:endParaRPr lang="en-US" dirty="0"/>
          </a:p>
        </p:txBody>
      </p:sp>
      <p:sp>
        <p:nvSpPr>
          <p:cNvPr id="5" name="Footer Placeholder 4">
            <a:extLst>
              <a:ext uri="{FF2B5EF4-FFF2-40B4-BE49-F238E27FC236}">
                <a16:creationId xmlns:a16="http://schemas.microsoft.com/office/drawing/2014/main" id="{96304934-B3C2-EC43-932A-FD9C7FD6C6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6908F1-5946-E847-B990-43211739846F}"/>
              </a:ext>
            </a:extLst>
          </p:cNvPr>
          <p:cNvSpPr>
            <a:spLocks noGrp="1"/>
          </p:cNvSpPr>
          <p:nvPr>
            <p:ph type="sldNum" sz="quarter" idx="12"/>
          </p:nvPr>
        </p:nvSpPr>
        <p:spPr/>
        <p:txBody>
          <a:bodyPr/>
          <a:lstStyle/>
          <a:p>
            <a:fld id="{0EE06269-37F1-8947-A6D2-0FEFEDDC3ED2}" type="slidenum">
              <a:rPr lang="en-US" smtClean="0"/>
              <a:t>‹#›</a:t>
            </a:fld>
            <a:endParaRPr lang="en-US" dirty="0"/>
          </a:p>
        </p:txBody>
      </p:sp>
    </p:spTree>
    <p:extLst>
      <p:ext uri="{BB962C8B-B14F-4D97-AF65-F5344CB8AC3E}">
        <p14:creationId xmlns:p14="http://schemas.microsoft.com/office/powerpoint/2010/main" val="221331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6185-10A9-CF4E-BF1F-EC7EA2A7CF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E9D56-D9CB-704E-B0ED-AF5EF42A0C4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EB3747-89C0-B141-A1D5-C1FDCA51F5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F5A8DF-DEEB-2348-BA53-2A802E2F6740}"/>
              </a:ext>
            </a:extLst>
          </p:cNvPr>
          <p:cNvSpPr>
            <a:spLocks noGrp="1"/>
          </p:cNvSpPr>
          <p:nvPr>
            <p:ph type="dt" sz="half" idx="10"/>
          </p:nvPr>
        </p:nvSpPr>
        <p:spPr/>
        <p:txBody>
          <a:bodyPr/>
          <a:lstStyle/>
          <a:p>
            <a:fld id="{3AC2BE9F-662B-6F41-A67A-D96658362FE4}" type="datetimeFigureOut">
              <a:rPr lang="en-US" smtClean="0"/>
              <a:t>10/23/19</a:t>
            </a:fld>
            <a:endParaRPr lang="en-US" dirty="0"/>
          </a:p>
        </p:txBody>
      </p:sp>
      <p:sp>
        <p:nvSpPr>
          <p:cNvPr id="6" name="Footer Placeholder 5">
            <a:extLst>
              <a:ext uri="{FF2B5EF4-FFF2-40B4-BE49-F238E27FC236}">
                <a16:creationId xmlns:a16="http://schemas.microsoft.com/office/drawing/2014/main" id="{09B1E2A1-DBAF-7440-9780-4E49B25B78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3BB148-FC85-3D4A-A7A5-5AFD0155BD33}"/>
              </a:ext>
            </a:extLst>
          </p:cNvPr>
          <p:cNvSpPr>
            <a:spLocks noGrp="1"/>
          </p:cNvSpPr>
          <p:nvPr>
            <p:ph type="sldNum" sz="quarter" idx="12"/>
          </p:nvPr>
        </p:nvSpPr>
        <p:spPr/>
        <p:txBody>
          <a:bodyPr/>
          <a:lstStyle/>
          <a:p>
            <a:fld id="{0EE06269-37F1-8947-A6D2-0FEFEDDC3ED2}" type="slidenum">
              <a:rPr lang="en-US" smtClean="0"/>
              <a:t>‹#›</a:t>
            </a:fld>
            <a:endParaRPr lang="en-US" dirty="0"/>
          </a:p>
        </p:txBody>
      </p:sp>
    </p:spTree>
    <p:extLst>
      <p:ext uri="{BB962C8B-B14F-4D97-AF65-F5344CB8AC3E}">
        <p14:creationId xmlns:p14="http://schemas.microsoft.com/office/powerpoint/2010/main" val="80707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E39E2-5CF5-2E4E-A7D5-AA5EF487B5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6020E-6A1D-3B4B-BDE1-ADBF8D89F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8C5C00-2B52-8F46-81B2-E21F3F9B3B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646C54-6670-F747-9451-744172BB1D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A65012-F989-2241-8B15-A8E7CE7E5C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0863F0-AD3F-D34E-85C5-B9E60FAE67DB}"/>
              </a:ext>
            </a:extLst>
          </p:cNvPr>
          <p:cNvSpPr>
            <a:spLocks noGrp="1"/>
          </p:cNvSpPr>
          <p:nvPr>
            <p:ph type="dt" sz="half" idx="10"/>
          </p:nvPr>
        </p:nvSpPr>
        <p:spPr/>
        <p:txBody>
          <a:bodyPr/>
          <a:lstStyle/>
          <a:p>
            <a:fld id="{3AC2BE9F-662B-6F41-A67A-D96658362FE4}" type="datetimeFigureOut">
              <a:rPr lang="en-US" smtClean="0"/>
              <a:t>10/23/19</a:t>
            </a:fld>
            <a:endParaRPr lang="en-US" dirty="0"/>
          </a:p>
        </p:txBody>
      </p:sp>
      <p:sp>
        <p:nvSpPr>
          <p:cNvPr id="8" name="Footer Placeholder 7">
            <a:extLst>
              <a:ext uri="{FF2B5EF4-FFF2-40B4-BE49-F238E27FC236}">
                <a16:creationId xmlns:a16="http://schemas.microsoft.com/office/drawing/2014/main" id="{A5A5E021-D4C8-3743-A4CF-192B75F4D6E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4863506-2B8B-9F43-9068-7300B5B8B6A1}"/>
              </a:ext>
            </a:extLst>
          </p:cNvPr>
          <p:cNvSpPr>
            <a:spLocks noGrp="1"/>
          </p:cNvSpPr>
          <p:nvPr>
            <p:ph type="sldNum" sz="quarter" idx="12"/>
          </p:nvPr>
        </p:nvSpPr>
        <p:spPr/>
        <p:txBody>
          <a:bodyPr/>
          <a:lstStyle/>
          <a:p>
            <a:fld id="{0EE06269-37F1-8947-A6D2-0FEFEDDC3ED2}" type="slidenum">
              <a:rPr lang="en-US" smtClean="0"/>
              <a:t>‹#›</a:t>
            </a:fld>
            <a:endParaRPr lang="en-US" dirty="0"/>
          </a:p>
        </p:txBody>
      </p:sp>
    </p:spTree>
    <p:extLst>
      <p:ext uri="{BB962C8B-B14F-4D97-AF65-F5344CB8AC3E}">
        <p14:creationId xmlns:p14="http://schemas.microsoft.com/office/powerpoint/2010/main" val="298659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7D6A-33D4-F64D-8EA6-1EF11AA79C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78F061-9DB7-6C43-9FBA-05DCDC764104}"/>
              </a:ext>
            </a:extLst>
          </p:cNvPr>
          <p:cNvSpPr>
            <a:spLocks noGrp="1"/>
          </p:cNvSpPr>
          <p:nvPr>
            <p:ph type="dt" sz="half" idx="10"/>
          </p:nvPr>
        </p:nvSpPr>
        <p:spPr/>
        <p:txBody>
          <a:bodyPr/>
          <a:lstStyle/>
          <a:p>
            <a:fld id="{3AC2BE9F-662B-6F41-A67A-D96658362FE4}" type="datetimeFigureOut">
              <a:rPr lang="en-US" smtClean="0"/>
              <a:t>10/23/19</a:t>
            </a:fld>
            <a:endParaRPr lang="en-US" dirty="0"/>
          </a:p>
        </p:txBody>
      </p:sp>
      <p:sp>
        <p:nvSpPr>
          <p:cNvPr id="4" name="Footer Placeholder 3">
            <a:extLst>
              <a:ext uri="{FF2B5EF4-FFF2-40B4-BE49-F238E27FC236}">
                <a16:creationId xmlns:a16="http://schemas.microsoft.com/office/drawing/2014/main" id="{01DB5D14-2BE8-6F44-9401-709E587E7ED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68E8A8B-A6B7-AE44-BC83-487779F76D91}"/>
              </a:ext>
            </a:extLst>
          </p:cNvPr>
          <p:cNvSpPr>
            <a:spLocks noGrp="1"/>
          </p:cNvSpPr>
          <p:nvPr>
            <p:ph type="sldNum" sz="quarter" idx="12"/>
          </p:nvPr>
        </p:nvSpPr>
        <p:spPr/>
        <p:txBody>
          <a:bodyPr/>
          <a:lstStyle/>
          <a:p>
            <a:fld id="{0EE06269-37F1-8947-A6D2-0FEFEDDC3ED2}" type="slidenum">
              <a:rPr lang="en-US" smtClean="0"/>
              <a:t>‹#›</a:t>
            </a:fld>
            <a:endParaRPr lang="en-US" dirty="0"/>
          </a:p>
        </p:txBody>
      </p:sp>
    </p:spTree>
    <p:extLst>
      <p:ext uri="{BB962C8B-B14F-4D97-AF65-F5344CB8AC3E}">
        <p14:creationId xmlns:p14="http://schemas.microsoft.com/office/powerpoint/2010/main" val="240458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57D96D-D88A-3B46-B355-68E4C369F878}"/>
              </a:ext>
            </a:extLst>
          </p:cNvPr>
          <p:cNvSpPr>
            <a:spLocks noGrp="1"/>
          </p:cNvSpPr>
          <p:nvPr>
            <p:ph type="dt" sz="half" idx="10"/>
          </p:nvPr>
        </p:nvSpPr>
        <p:spPr/>
        <p:txBody>
          <a:bodyPr/>
          <a:lstStyle/>
          <a:p>
            <a:fld id="{3AC2BE9F-662B-6F41-A67A-D96658362FE4}" type="datetimeFigureOut">
              <a:rPr lang="en-US" smtClean="0"/>
              <a:t>10/23/19</a:t>
            </a:fld>
            <a:endParaRPr lang="en-US" dirty="0"/>
          </a:p>
        </p:txBody>
      </p:sp>
      <p:sp>
        <p:nvSpPr>
          <p:cNvPr id="3" name="Footer Placeholder 2">
            <a:extLst>
              <a:ext uri="{FF2B5EF4-FFF2-40B4-BE49-F238E27FC236}">
                <a16:creationId xmlns:a16="http://schemas.microsoft.com/office/drawing/2014/main" id="{DF12FC60-D845-D748-9754-F9CEF7EB77C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71CC02-1530-234A-B63A-B0CBD091264E}"/>
              </a:ext>
            </a:extLst>
          </p:cNvPr>
          <p:cNvSpPr>
            <a:spLocks noGrp="1"/>
          </p:cNvSpPr>
          <p:nvPr>
            <p:ph type="sldNum" sz="quarter" idx="12"/>
          </p:nvPr>
        </p:nvSpPr>
        <p:spPr/>
        <p:txBody>
          <a:bodyPr/>
          <a:lstStyle/>
          <a:p>
            <a:fld id="{0EE06269-37F1-8947-A6D2-0FEFEDDC3ED2}" type="slidenum">
              <a:rPr lang="en-US" smtClean="0"/>
              <a:t>‹#›</a:t>
            </a:fld>
            <a:endParaRPr lang="en-US" dirty="0"/>
          </a:p>
        </p:txBody>
      </p:sp>
    </p:spTree>
    <p:extLst>
      <p:ext uri="{BB962C8B-B14F-4D97-AF65-F5344CB8AC3E}">
        <p14:creationId xmlns:p14="http://schemas.microsoft.com/office/powerpoint/2010/main" val="409004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713D-6830-9B40-BE95-05CD8B5508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E6D0B4-589F-9A4E-8C3F-7635490101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6755E5-EF07-8346-8DA8-E5D63F6F1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973A55-FC29-0849-B976-82EA9F34F661}"/>
              </a:ext>
            </a:extLst>
          </p:cNvPr>
          <p:cNvSpPr>
            <a:spLocks noGrp="1"/>
          </p:cNvSpPr>
          <p:nvPr>
            <p:ph type="dt" sz="half" idx="10"/>
          </p:nvPr>
        </p:nvSpPr>
        <p:spPr/>
        <p:txBody>
          <a:bodyPr/>
          <a:lstStyle/>
          <a:p>
            <a:fld id="{3AC2BE9F-662B-6F41-A67A-D96658362FE4}" type="datetimeFigureOut">
              <a:rPr lang="en-US" smtClean="0"/>
              <a:t>10/23/19</a:t>
            </a:fld>
            <a:endParaRPr lang="en-US" dirty="0"/>
          </a:p>
        </p:txBody>
      </p:sp>
      <p:sp>
        <p:nvSpPr>
          <p:cNvPr id="6" name="Footer Placeholder 5">
            <a:extLst>
              <a:ext uri="{FF2B5EF4-FFF2-40B4-BE49-F238E27FC236}">
                <a16:creationId xmlns:a16="http://schemas.microsoft.com/office/drawing/2014/main" id="{A88FF0B3-ED37-9E44-BBD0-9C1E18DDC1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A1C3DC-4F8A-4D46-9FA8-0ABB2791B22F}"/>
              </a:ext>
            </a:extLst>
          </p:cNvPr>
          <p:cNvSpPr>
            <a:spLocks noGrp="1"/>
          </p:cNvSpPr>
          <p:nvPr>
            <p:ph type="sldNum" sz="quarter" idx="12"/>
          </p:nvPr>
        </p:nvSpPr>
        <p:spPr/>
        <p:txBody>
          <a:bodyPr/>
          <a:lstStyle/>
          <a:p>
            <a:fld id="{0EE06269-37F1-8947-A6D2-0FEFEDDC3ED2}" type="slidenum">
              <a:rPr lang="en-US" smtClean="0"/>
              <a:t>‹#›</a:t>
            </a:fld>
            <a:endParaRPr lang="en-US" dirty="0"/>
          </a:p>
        </p:txBody>
      </p:sp>
    </p:spTree>
    <p:extLst>
      <p:ext uri="{BB962C8B-B14F-4D97-AF65-F5344CB8AC3E}">
        <p14:creationId xmlns:p14="http://schemas.microsoft.com/office/powerpoint/2010/main" val="4056244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CD5C-3E80-3F46-AC9E-35975ACEFD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D49912-DB9E-A240-80BB-F4C90904FE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5CE0676-8E7F-9C49-AA15-E6DADB762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12D244-F18B-2B45-8CD1-7E742B615B6A}"/>
              </a:ext>
            </a:extLst>
          </p:cNvPr>
          <p:cNvSpPr>
            <a:spLocks noGrp="1"/>
          </p:cNvSpPr>
          <p:nvPr>
            <p:ph type="dt" sz="half" idx="10"/>
          </p:nvPr>
        </p:nvSpPr>
        <p:spPr/>
        <p:txBody>
          <a:bodyPr/>
          <a:lstStyle/>
          <a:p>
            <a:fld id="{3AC2BE9F-662B-6F41-A67A-D96658362FE4}" type="datetimeFigureOut">
              <a:rPr lang="en-US" smtClean="0"/>
              <a:t>10/23/19</a:t>
            </a:fld>
            <a:endParaRPr lang="en-US" dirty="0"/>
          </a:p>
        </p:txBody>
      </p:sp>
      <p:sp>
        <p:nvSpPr>
          <p:cNvPr id="6" name="Footer Placeholder 5">
            <a:extLst>
              <a:ext uri="{FF2B5EF4-FFF2-40B4-BE49-F238E27FC236}">
                <a16:creationId xmlns:a16="http://schemas.microsoft.com/office/drawing/2014/main" id="{54DBA6F2-1C22-994B-B811-B5F874FDAF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DB5B2B-F7BE-4543-B6B6-6B3D15DA1548}"/>
              </a:ext>
            </a:extLst>
          </p:cNvPr>
          <p:cNvSpPr>
            <a:spLocks noGrp="1"/>
          </p:cNvSpPr>
          <p:nvPr>
            <p:ph type="sldNum" sz="quarter" idx="12"/>
          </p:nvPr>
        </p:nvSpPr>
        <p:spPr/>
        <p:txBody>
          <a:bodyPr/>
          <a:lstStyle/>
          <a:p>
            <a:fld id="{0EE06269-37F1-8947-A6D2-0FEFEDDC3ED2}" type="slidenum">
              <a:rPr lang="en-US" smtClean="0"/>
              <a:t>‹#›</a:t>
            </a:fld>
            <a:endParaRPr lang="en-US" dirty="0"/>
          </a:p>
        </p:txBody>
      </p:sp>
    </p:spTree>
    <p:extLst>
      <p:ext uri="{BB962C8B-B14F-4D97-AF65-F5344CB8AC3E}">
        <p14:creationId xmlns:p14="http://schemas.microsoft.com/office/powerpoint/2010/main" val="299461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708338-0BE8-C644-83D1-30CA769FF8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D435A3-9AC5-3840-9FE6-374B0A7E99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B5EFCE-055E-4641-BAC7-24B4D9CAA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2BE9F-662B-6F41-A67A-D96658362FE4}" type="datetimeFigureOut">
              <a:rPr lang="en-US" smtClean="0"/>
              <a:t>10/23/19</a:t>
            </a:fld>
            <a:endParaRPr lang="en-US" dirty="0"/>
          </a:p>
        </p:txBody>
      </p:sp>
      <p:sp>
        <p:nvSpPr>
          <p:cNvPr id="5" name="Footer Placeholder 4">
            <a:extLst>
              <a:ext uri="{FF2B5EF4-FFF2-40B4-BE49-F238E27FC236}">
                <a16:creationId xmlns:a16="http://schemas.microsoft.com/office/drawing/2014/main" id="{11322A71-2233-C646-89F8-92EBC56D7C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4FE026E-5EEF-E54F-AE3B-B6C013A17F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06269-37F1-8947-A6D2-0FEFEDDC3ED2}" type="slidenum">
              <a:rPr lang="en-US" smtClean="0"/>
              <a:t>‹#›</a:t>
            </a:fld>
            <a:endParaRPr lang="en-US" dirty="0"/>
          </a:p>
        </p:txBody>
      </p:sp>
    </p:spTree>
    <p:extLst>
      <p:ext uri="{BB962C8B-B14F-4D97-AF65-F5344CB8AC3E}">
        <p14:creationId xmlns:p14="http://schemas.microsoft.com/office/powerpoint/2010/main" val="104534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5.jpg"/><Relationship Id="rId7" Type="http://schemas.openxmlformats.org/officeDocument/2006/relationships/image" Target="../media/image49.png"/><Relationship Id="rId2" Type="http://schemas.openxmlformats.org/officeDocument/2006/relationships/image" Target="../media/image44.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11.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jpg"/><Relationship Id="rId7" Type="http://schemas.openxmlformats.org/officeDocument/2006/relationships/image" Target="../media/image56.jpg"/><Relationship Id="rId2" Type="http://schemas.openxmlformats.org/officeDocument/2006/relationships/image" Target="../media/image51.jpg"/><Relationship Id="rId1" Type="http://schemas.openxmlformats.org/officeDocument/2006/relationships/slideLayout" Target="../slideLayouts/slideLayout1.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9.jpg"/><Relationship Id="rId7" Type="http://schemas.openxmlformats.org/officeDocument/2006/relationships/image" Target="../media/image63.jpg"/><Relationship Id="rId2" Type="http://schemas.openxmlformats.org/officeDocument/2006/relationships/image" Target="../media/image58.jpg"/><Relationship Id="rId1" Type="http://schemas.openxmlformats.org/officeDocument/2006/relationships/slideLayout" Target="../slideLayouts/slideLayout1.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60.jpg"/></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jpg"/><Relationship Id="rId2" Type="http://schemas.openxmlformats.org/officeDocument/2006/relationships/image" Target="../media/image64.jpg"/><Relationship Id="rId1" Type="http://schemas.openxmlformats.org/officeDocument/2006/relationships/slideLayout" Target="../slideLayouts/slideLayout1.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14.xml.rels><?xml version="1.0" encoding="UTF-8" standalone="yes"?>
<Relationships xmlns="http://schemas.openxmlformats.org/package/2006/relationships"><Relationship Id="rId3" Type="http://schemas.openxmlformats.org/officeDocument/2006/relationships/image" Target="../media/image71.jpg"/><Relationship Id="rId7" Type="http://schemas.openxmlformats.org/officeDocument/2006/relationships/image" Target="../media/image75.jpg"/><Relationship Id="rId2" Type="http://schemas.openxmlformats.org/officeDocument/2006/relationships/image" Target="../media/image70.jpg"/><Relationship Id="rId1" Type="http://schemas.openxmlformats.org/officeDocument/2006/relationships/slideLayout" Target="../slideLayouts/slideLayout1.xml"/><Relationship Id="rId6" Type="http://schemas.openxmlformats.org/officeDocument/2006/relationships/image" Target="../media/image74.jpg"/><Relationship Id="rId5" Type="http://schemas.openxmlformats.org/officeDocument/2006/relationships/image" Target="../media/image73.png"/><Relationship Id="rId4" Type="http://schemas.openxmlformats.org/officeDocument/2006/relationships/image" Target="../media/image72.png"/></Relationships>
</file>

<file path=ppt/slides/_rels/slide15.xml.rels><?xml version="1.0" encoding="UTF-8" standalone="yes"?>
<Relationships xmlns="http://schemas.openxmlformats.org/package/2006/relationships"><Relationship Id="rId3" Type="http://schemas.openxmlformats.org/officeDocument/2006/relationships/image" Target="../media/image77.jpg"/><Relationship Id="rId7" Type="http://schemas.openxmlformats.org/officeDocument/2006/relationships/image" Target="../media/image81.jpg"/><Relationship Id="rId2" Type="http://schemas.openxmlformats.org/officeDocument/2006/relationships/image" Target="../media/image76.jpg"/><Relationship Id="rId1" Type="http://schemas.openxmlformats.org/officeDocument/2006/relationships/slideLayout" Target="../slideLayouts/slideLayout1.xml"/><Relationship Id="rId6" Type="http://schemas.openxmlformats.org/officeDocument/2006/relationships/image" Target="../media/image80.jpg"/><Relationship Id="rId5" Type="http://schemas.openxmlformats.org/officeDocument/2006/relationships/image" Target="../media/image79.jpg"/><Relationship Id="rId4" Type="http://schemas.openxmlformats.org/officeDocument/2006/relationships/image" Target="../media/image78.jpg"/></Relationships>
</file>

<file path=ppt/slides/_rels/slide16.xml.rels><?xml version="1.0" encoding="UTF-8" standalone="yes"?>
<Relationships xmlns="http://schemas.openxmlformats.org/package/2006/relationships"><Relationship Id="rId3" Type="http://schemas.openxmlformats.org/officeDocument/2006/relationships/image" Target="../media/image83.jpg"/><Relationship Id="rId7" Type="http://schemas.openxmlformats.org/officeDocument/2006/relationships/image" Target="../media/image87.jpg"/><Relationship Id="rId2" Type="http://schemas.openxmlformats.org/officeDocument/2006/relationships/image" Target="../media/image82.jpeg"/><Relationship Id="rId1" Type="http://schemas.openxmlformats.org/officeDocument/2006/relationships/slideLayout" Target="../slideLayouts/slideLayout1.xml"/><Relationship Id="rId6" Type="http://schemas.openxmlformats.org/officeDocument/2006/relationships/image" Target="../media/image86.jpg"/><Relationship Id="rId5" Type="http://schemas.openxmlformats.org/officeDocument/2006/relationships/image" Target="../media/image85.jpg"/><Relationship Id="rId4" Type="http://schemas.openxmlformats.org/officeDocument/2006/relationships/image" Target="../media/image84.jpg"/></Relationships>
</file>

<file path=ppt/slides/_rels/slide17.xml.rels><?xml version="1.0" encoding="UTF-8" standalone="yes"?>
<Relationships xmlns="http://schemas.openxmlformats.org/package/2006/relationships"><Relationship Id="rId8" Type="http://schemas.openxmlformats.org/officeDocument/2006/relationships/image" Target="../media/image94.jpg"/><Relationship Id="rId3" Type="http://schemas.openxmlformats.org/officeDocument/2006/relationships/image" Target="../media/image89.jpg"/><Relationship Id="rId7" Type="http://schemas.openxmlformats.org/officeDocument/2006/relationships/image" Target="../media/image93.jpg"/><Relationship Id="rId2" Type="http://schemas.openxmlformats.org/officeDocument/2006/relationships/image" Target="../media/image88.jpg"/><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91.jpg"/><Relationship Id="rId4" Type="http://schemas.openxmlformats.org/officeDocument/2006/relationships/image" Target="../media/image90.jpg"/></Relationships>
</file>

<file path=ppt/slides/_rels/slide18.xml.rels><?xml version="1.0" encoding="UTF-8" standalone="yes"?>
<Relationships xmlns="http://schemas.openxmlformats.org/package/2006/relationships"><Relationship Id="rId8" Type="http://schemas.openxmlformats.org/officeDocument/2006/relationships/image" Target="../media/image101.jpg"/><Relationship Id="rId3" Type="http://schemas.openxmlformats.org/officeDocument/2006/relationships/image" Target="../media/image96.jpg"/><Relationship Id="rId7" Type="http://schemas.openxmlformats.org/officeDocument/2006/relationships/image" Target="../media/image100.jpg"/><Relationship Id="rId2" Type="http://schemas.openxmlformats.org/officeDocument/2006/relationships/image" Target="../media/image95.jpg"/><Relationship Id="rId1" Type="http://schemas.openxmlformats.org/officeDocument/2006/relationships/slideLayout" Target="../slideLayouts/slideLayout1.xml"/><Relationship Id="rId6" Type="http://schemas.openxmlformats.org/officeDocument/2006/relationships/image" Target="../media/image99.jpg"/><Relationship Id="rId5" Type="http://schemas.openxmlformats.org/officeDocument/2006/relationships/image" Target="../media/image98.png"/><Relationship Id="rId4" Type="http://schemas.openxmlformats.org/officeDocument/2006/relationships/image" Target="../media/image9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g"/><Relationship Id="rId7" Type="http://schemas.openxmlformats.org/officeDocument/2006/relationships/image" Target="../media/image42.png"/><Relationship Id="rId2" Type="http://schemas.openxmlformats.org/officeDocument/2006/relationships/image" Target="../media/image37.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6806" y="325465"/>
            <a:ext cx="7423689" cy="3416320"/>
          </a:xfrm>
          <a:prstGeom prst="rect">
            <a:avLst/>
          </a:prstGeom>
          <a:noFill/>
        </p:spPr>
        <p:txBody>
          <a:bodyPr wrap="square" lIns="91440" tIns="45720" rIns="91440" bIns="45720">
            <a:spAutoFit/>
          </a:bodyPr>
          <a:lstStyle/>
          <a:p>
            <a:pPr algn="ctr"/>
            <a:r>
              <a:rPr lang="en-U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do you want to do for a job? For a career? </a:t>
            </a:r>
          </a:p>
        </p:txBody>
      </p:sp>
      <p:sp>
        <p:nvSpPr>
          <p:cNvPr id="6" name="Rectangle 5"/>
          <p:cNvSpPr/>
          <p:nvPr/>
        </p:nvSpPr>
        <p:spPr>
          <a:xfrm>
            <a:off x="554076" y="3865771"/>
            <a:ext cx="6218683" cy="2585323"/>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What are you good at? What do you like to do? </a:t>
            </a:r>
          </a:p>
        </p:txBody>
      </p:sp>
      <p:sp>
        <p:nvSpPr>
          <p:cNvPr id="8" name="Rectangle 7"/>
          <p:cNvSpPr/>
          <p:nvPr/>
        </p:nvSpPr>
        <p:spPr>
          <a:xfrm>
            <a:off x="7263756" y="3034774"/>
            <a:ext cx="5031349" cy="3416320"/>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What type of education will you need AFTER you graduate?</a:t>
            </a:r>
          </a:p>
        </p:txBody>
      </p:sp>
    </p:spTree>
    <p:extLst>
      <p:ext uri="{BB962C8B-B14F-4D97-AF65-F5344CB8AC3E}">
        <p14:creationId xmlns:p14="http://schemas.microsoft.com/office/powerpoint/2010/main" val="4135735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 Sciences</a:t>
            </a:r>
          </a:p>
        </p:txBody>
      </p:sp>
      <p:sp>
        <p:nvSpPr>
          <p:cNvPr id="3" name="Subtitle 2"/>
          <p:cNvSpPr>
            <a:spLocks noGrp="1"/>
          </p:cNvSpPr>
          <p:nvPr>
            <p:ph type="subTitle" idx="1"/>
          </p:nvPr>
        </p:nvSpPr>
        <p:spPr/>
        <p:txBody>
          <a:bodyPr/>
          <a:lstStyle/>
          <a:p>
            <a:r>
              <a:rPr lang="en-US" i="1" dirty="0"/>
              <a:t>Planning, managing, and providing therapeutic services, diagnostic services, health informatics, support services, and biotechnology research and development.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367" y="0"/>
            <a:ext cx="3811266" cy="25358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59" y="4363361"/>
            <a:ext cx="3416946" cy="22779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59" y="135850"/>
            <a:ext cx="3285302" cy="16426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6988" y="47040"/>
            <a:ext cx="2434231" cy="34629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5481" y="4565145"/>
            <a:ext cx="4152360" cy="207618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9072" y="1547417"/>
            <a:ext cx="3528633" cy="108053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454" y="1771646"/>
            <a:ext cx="3122712" cy="1875834"/>
          </a:xfrm>
          <a:prstGeom prst="rect">
            <a:avLst/>
          </a:prstGeom>
        </p:spPr>
      </p:pic>
      <p:sp>
        <p:nvSpPr>
          <p:cNvPr id="12" name="Rectangle 11">
            <a:extLst>
              <a:ext uri="{FF2B5EF4-FFF2-40B4-BE49-F238E27FC236}">
                <a16:creationId xmlns:a16="http://schemas.microsoft.com/office/drawing/2014/main" id="{E8470F50-46E4-5647-8CA6-477874810679}"/>
              </a:ext>
            </a:extLst>
          </p:cNvPr>
          <p:cNvSpPr/>
          <p:nvPr/>
        </p:nvSpPr>
        <p:spPr>
          <a:xfrm>
            <a:off x="3850328" y="4611231"/>
            <a:ext cx="4046119" cy="2246769"/>
          </a:xfrm>
          <a:prstGeom prst="rect">
            <a:avLst/>
          </a:prstGeom>
        </p:spPr>
        <p:txBody>
          <a:bodyPr wrap="square">
            <a:spAutoFit/>
          </a:bodyPr>
          <a:lstStyle/>
          <a:p>
            <a:r>
              <a:rPr lang="en-US" sz="2800" b="1" dirty="0"/>
              <a:t>Do you enjoy helping people feel better? Would you like working in a hospital or other medical facility?</a:t>
            </a:r>
          </a:p>
        </p:txBody>
      </p:sp>
    </p:spTree>
    <p:extLst>
      <p:ext uri="{BB962C8B-B14F-4D97-AF65-F5344CB8AC3E}">
        <p14:creationId xmlns:p14="http://schemas.microsoft.com/office/powerpoint/2010/main" val="384630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17" y="2722189"/>
            <a:ext cx="6259430" cy="906248"/>
          </a:xfrm>
        </p:spPr>
        <p:txBody>
          <a:bodyPr>
            <a:normAutofit fontScale="90000"/>
          </a:bodyPr>
          <a:lstStyle/>
          <a:p>
            <a:r>
              <a:rPr lang="en-US" dirty="0"/>
              <a:t>Hospitality &amp; Tourism</a:t>
            </a:r>
          </a:p>
        </p:txBody>
      </p:sp>
      <p:sp>
        <p:nvSpPr>
          <p:cNvPr id="3" name="Subtitle 2"/>
          <p:cNvSpPr>
            <a:spLocks noGrp="1"/>
          </p:cNvSpPr>
          <p:nvPr>
            <p:ph type="subTitle" idx="1"/>
          </p:nvPr>
        </p:nvSpPr>
        <p:spPr>
          <a:xfrm>
            <a:off x="155048" y="3602038"/>
            <a:ext cx="7501502" cy="1655762"/>
          </a:xfrm>
        </p:spPr>
        <p:txBody>
          <a:bodyPr/>
          <a:lstStyle/>
          <a:p>
            <a:r>
              <a:rPr lang="en-US" i="1" dirty="0"/>
              <a:t>The management, marketing and operations of restaurants and other food services, lodging, attractions, recreation events and travel related services.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33" y="248951"/>
            <a:ext cx="3670258" cy="24468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447" y="610967"/>
            <a:ext cx="3121103" cy="20848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7804" y="1102452"/>
            <a:ext cx="1912050" cy="20836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6085" y="610967"/>
            <a:ext cx="3603141" cy="202490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3495" y="4853801"/>
            <a:ext cx="2614231" cy="200188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381" y="4706720"/>
            <a:ext cx="4591121" cy="214897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1181" y="5137607"/>
            <a:ext cx="4399280" cy="1629363"/>
          </a:xfrm>
          <a:prstGeom prst="rect">
            <a:avLst/>
          </a:prstGeom>
        </p:spPr>
      </p:pic>
      <p:sp>
        <p:nvSpPr>
          <p:cNvPr id="11" name="Rectangle 10">
            <a:extLst>
              <a:ext uri="{FF2B5EF4-FFF2-40B4-BE49-F238E27FC236}">
                <a16:creationId xmlns:a16="http://schemas.microsoft.com/office/drawing/2014/main" id="{45B13B83-A250-8A4E-8C1C-FC1B9E548536}"/>
              </a:ext>
            </a:extLst>
          </p:cNvPr>
          <p:cNvSpPr/>
          <p:nvPr/>
        </p:nvSpPr>
        <p:spPr>
          <a:xfrm>
            <a:off x="7792720" y="2890838"/>
            <a:ext cx="4046119" cy="2246769"/>
          </a:xfrm>
          <a:prstGeom prst="rect">
            <a:avLst/>
          </a:prstGeom>
        </p:spPr>
        <p:txBody>
          <a:bodyPr wrap="square">
            <a:spAutoFit/>
          </a:bodyPr>
          <a:lstStyle/>
          <a:p>
            <a:r>
              <a:rPr lang="en-US" sz="2800" b="1" dirty="0"/>
              <a:t>Do you want to help other people enjoy their leisure time? Would you like to work in a hotel or restaurant?</a:t>
            </a:r>
          </a:p>
        </p:txBody>
      </p:sp>
    </p:spTree>
    <p:extLst>
      <p:ext uri="{BB962C8B-B14F-4D97-AF65-F5344CB8AC3E}">
        <p14:creationId xmlns:p14="http://schemas.microsoft.com/office/powerpoint/2010/main" val="599365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Human Services</a:t>
            </a:r>
          </a:p>
        </p:txBody>
      </p:sp>
      <p:sp>
        <p:nvSpPr>
          <p:cNvPr id="3" name="Subtitle 2"/>
          <p:cNvSpPr>
            <a:spLocks noGrp="1"/>
          </p:cNvSpPr>
          <p:nvPr>
            <p:ph type="subTitle" idx="1"/>
          </p:nvPr>
        </p:nvSpPr>
        <p:spPr>
          <a:xfrm>
            <a:off x="3416586" y="3308647"/>
            <a:ext cx="8262179" cy="1655762"/>
          </a:xfrm>
        </p:spPr>
        <p:txBody>
          <a:bodyPr/>
          <a:lstStyle/>
          <a:p>
            <a:r>
              <a:rPr lang="en-US" i="1" dirty="0"/>
              <a:t>Preparing individuals for employment in career pathways that relate to families and human needs such as counseling and mental health services, family and community services, personal care, and consumer services.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8464" y="278108"/>
            <a:ext cx="3079212" cy="23111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52" y="4623446"/>
            <a:ext cx="1816401" cy="18164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11" y="2780915"/>
            <a:ext cx="3109252" cy="18164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7253" y="4964409"/>
            <a:ext cx="2506011" cy="167067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090" y="181829"/>
            <a:ext cx="3205664" cy="240601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31387" y="181829"/>
            <a:ext cx="3002460" cy="2407632"/>
          </a:xfrm>
          <a:prstGeom prst="rect">
            <a:avLst/>
          </a:prstGeom>
        </p:spPr>
      </p:pic>
      <p:sp>
        <p:nvSpPr>
          <p:cNvPr id="10" name="Rectangle 9">
            <a:extLst>
              <a:ext uri="{FF2B5EF4-FFF2-40B4-BE49-F238E27FC236}">
                <a16:creationId xmlns:a16="http://schemas.microsoft.com/office/drawing/2014/main" id="{FC85E6D8-42AA-8042-8F1A-263E9E1F5706}"/>
              </a:ext>
            </a:extLst>
          </p:cNvPr>
          <p:cNvSpPr/>
          <p:nvPr/>
        </p:nvSpPr>
        <p:spPr>
          <a:xfrm>
            <a:off x="6192955" y="4860289"/>
            <a:ext cx="4046119" cy="1815882"/>
          </a:xfrm>
          <a:prstGeom prst="rect">
            <a:avLst/>
          </a:prstGeom>
        </p:spPr>
        <p:txBody>
          <a:bodyPr wrap="square">
            <a:spAutoFit/>
          </a:bodyPr>
          <a:lstStyle/>
          <a:p>
            <a:r>
              <a:rPr lang="en-US" sz="2800" b="1" dirty="0"/>
              <a:t>Do you like to help people? Would you enjoy teaching people how to improve their lives?</a:t>
            </a:r>
          </a:p>
        </p:txBody>
      </p:sp>
    </p:spTree>
    <p:extLst>
      <p:ext uri="{BB962C8B-B14F-4D97-AF65-F5344CB8AC3E}">
        <p14:creationId xmlns:p14="http://schemas.microsoft.com/office/powerpoint/2010/main" val="145785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995" y="1132332"/>
            <a:ext cx="9144000" cy="2387600"/>
          </a:xfrm>
        </p:spPr>
        <p:txBody>
          <a:bodyPr/>
          <a:lstStyle/>
          <a:p>
            <a:r>
              <a:rPr lang="en-US" dirty="0"/>
              <a:t>Information Technology (IT)</a:t>
            </a:r>
          </a:p>
        </p:txBody>
      </p:sp>
      <p:sp>
        <p:nvSpPr>
          <p:cNvPr id="3" name="Subtitle 2"/>
          <p:cNvSpPr>
            <a:spLocks noGrp="1"/>
          </p:cNvSpPr>
          <p:nvPr>
            <p:ph type="subTitle" idx="1"/>
          </p:nvPr>
        </p:nvSpPr>
        <p:spPr>
          <a:xfrm>
            <a:off x="-97100" y="3330333"/>
            <a:ext cx="9144000" cy="1655762"/>
          </a:xfrm>
        </p:spPr>
        <p:txBody>
          <a:bodyPr/>
          <a:lstStyle/>
          <a:p>
            <a:r>
              <a:rPr lang="en-US" i="1" dirty="0"/>
              <a:t>Building linkages in IT occupations for entry level, technical and professional careers related to the design, development, support and management of hardware, software, multimedia and systems integration services.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5581" y="216976"/>
            <a:ext cx="3896004" cy="23997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8" y="404292"/>
            <a:ext cx="4257307" cy="23234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7637" y="614745"/>
            <a:ext cx="2941256" cy="196083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7125" y="5440454"/>
            <a:ext cx="3199539" cy="135329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2528" y="5133759"/>
            <a:ext cx="2890218" cy="162425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651" y="4609328"/>
            <a:ext cx="2936498" cy="1957665"/>
          </a:xfrm>
          <a:prstGeom prst="rect">
            <a:avLst/>
          </a:prstGeom>
        </p:spPr>
      </p:pic>
      <p:sp>
        <p:nvSpPr>
          <p:cNvPr id="10" name="Rectangle 9">
            <a:extLst>
              <a:ext uri="{FF2B5EF4-FFF2-40B4-BE49-F238E27FC236}">
                <a16:creationId xmlns:a16="http://schemas.microsoft.com/office/drawing/2014/main" id="{74721106-D690-0646-8D2E-38CDF33F37E8}"/>
              </a:ext>
            </a:extLst>
          </p:cNvPr>
          <p:cNvSpPr/>
          <p:nvPr/>
        </p:nvSpPr>
        <p:spPr>
          <a:xfrm>
            <a:off x="9021455" y="2725802"/>
            <a:ext cx="3557670" cy="2677656"/>
          </a:xfrm>
          <a:prstGeom prst="rect">
            <a:avLst/>
          </a:prstGeom>
        </p:spPr>
        <p:txBody>
          <a:bodyPr wrap="square">
            <a:spAutoFit/>
          </a:bodyPr>
          <a:lstStyle/>
          <a:p>
            <a:r>
              <a:rPr lang="en-US" sz="2800" b="1" dirty="0"/>
              <a:t>Do you like technology? Do you enjoy working with computer hardware, software, multimedia or network systems?</a:t>
            </a:r>
          </a:p>
        </p:txBody>
      </p:sp>
    </p:spTree>
    <p:extLst>
      <p:ext uri="{BB962C8B-B14F-4D97-AF65-F5344CB8AC3E}">
        <p14:creationId xmlns:p14="http://schemas.microsoft.com/office/powerpoint/2010/main" val="3739331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Law, Public Safety, Corrections &amp; Security</a:t>
            </a:r>
          </a:p>
        </p:txBody>
      </p:sp>
      <p:sp>
        <p:nvSpPr>
          <p:cNvPr id="3" name="Subtitle 2"/>
          <p:cNvSpPr>
            <a:spLocks noGrp="1"/>
          </p:cNvSpPr>
          <p:nvPr>
            <p:ph type="subTitle" idx="1"/>
          </p:nvPr>
        </p:nvSpPr>
        <p:spPr>
          <a:xfrm>
            <a:off x="435713" y="3309000"/>
            <a:ext cx="7996070" cy="1655762"/>
          </a:xfrm>
        </p:spPr>
        <p:txBody>
          <a:bodyPr/>
          <a:lstStyle/>
          <a:p>
            <a:r>
              <a:rPr lang="en-US" dirty="0"/>
              <a:t>Planning, managing, and providing legal, public safety, protective services and homeland security, including professional and technical support services.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42" y="153862"/>
            <a:ext cx="2905501" cy="19370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151" y="75480"/>
            <a:ext cx="2347563" cy="15650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2426" y="5285678"/>
            <a:ext cx="1331592" cy="132768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07" y="4022186"/>
            <a:ext cx="2773981" cy="277398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3983" y="4720199"/>
            <a:ext cx="4763792" cy="188865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0070" y="858000"/>
            <a:ext cx="2501958" cy="1761213"/>
          </a:xfrm>
          <a:prstGeom prst="rect">
            <a:avLst/>
          </a:prstGeom>
        </p:spPr>
      </p:pic>
      <p:sp>
        <p:nvSpPr>
          <p:cNvPr id="10" name="Rectangle 9">
            <a:extLst>
              <a:ext uri="{FF2B5EF4-FFF2-40B4-BE49-F238E27FC236}">
                <a16:creationId xmlns:a16="http://schemas.microsoft.com/office/drawing/2014/main" id="{DFFFF1A6-C911-5A43-85F7-B38C871FC3C7}"/>
              </a:ext>
            </a:extLst>
          </p:cNvPr>
          <p:cNvSpPr/>
          <p:nvPr/>
        </p:nvSpPr>
        <p:spPr>
          <a:xfrm>
            <a:off x="8755785" y="3313465"/>
            <a:ext cx="3266243" cy="2246769"/>
          </a:xfrm>
          <a:prstGeom prst="rect">
            <a:avLst/>
          </a:prstGeom>
        </p:spPr>
        <p:txBody>
          <a:bodyPr wrap="square">
            <a:spAutoFit/>
          </a:bodyPr>
          <a:lstStyle/>
          <a:p>
            <a:r>
              <a:rPr lang="en-US" sz="2800" b="1" dirty="0"/>
              <a:t>Do you like to help protect other people’s safety? Do you want to help enforce the law?</a:t>
            </a:r>
          </a:p>
        </p:txBody>
      </p:sp>
    </p:spTree>
    <p:extLst>
      <p:ext uri="{BB962C8B-B14F-4D97-AF65-F5344CB8AC3E}">
        <p14:creationId xmlns:p14="http://schemas.microsoft.com/office/powerpoint/2010/main" val="3166277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590" y="1056477"/>
            <a:ext cx="5712574" cy="2387600"/>
          </a:xfrm>
        </p:spPr>
        <p:txBody>
          <a:bodyPr/>
          <a:lstStyle/>
          <a:p>
            <a:r>
              <a:rPr lang="en-US" dirty="0"/>
              <a:t>Manufacturing</a:t>
            </a:r>
          </a:p>
        </p:txBody>
      </p:sp>
      <p:sp>
        <p:nvSpPr>
          <p:cNvPr id="3" name="Subtitle 2"/>
          <p:cNvSpPr>
            <a:spLocks noGrp="1"/>
          </p:cNvSpPr>
          <p:nvPr>
            <p:ph type="subTitle" idx="1"/>
          </p:nvPr>
        </p:nvSpPr>
        <p:spPr>
          <a:xfrm>
            <a:off x="1779848" y="3267007"/>
            <a:ext cx="9144000" cy="1655762"/>
          </a:xfrm>
        </p:spPr>
        <p:txBody>
          <a:bodyPr/>
          <a:lstStyle/>
          <a:p>
            <a:r>
              <a:rPr lang="en-US" i="1" dirty="0"/>
              <a:t>Planning, managing and performing the processing of materials into intermediate or final products and related professional and technical support activities such as production planning and control, maintenance and manufacturing/process engineering.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85" y="154123"/>
            <a:ext cx="3558798" cy="23725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628" y="5052207"/>
            <a:ext cx="2557220" cy="17149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6273" y="141704"/>
            <a:ext cx="3235727" cy="18214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6323" y="4826829"/>
            <a:ext cx="3046757" cy="203117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2583" y="92979"/>
            <a:ext cx="2986006" cy="199458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94" y="4349373"/>
            <a:ext cx="3626603" cy="2417735"/>
          </a:xfrm>
          <a:prstGeom prst="rect">
            <a:avLst/>
          </a:prstGeom>
        </p:spPr>
      </p:pic>
      <p:sp>
        <p:nvSpPr>
          <p:cNvPr id="10" name="Rectangle 9">
            <a:extLst>
              <a:ext uri="{FF2B5EF4-FFF2-40B4-BE49-F238E27FC236}">
                <a16:creationId xmlns:a16="http://schemas.microsoft.com/office/drawing/2014/main" id="{074009B7-176D-564A-BA46-0A43F264CCCA}"/>
              </a:ext>
            </a:extLst>
          </p:cNvPr>
          <p:cNvSpPr/>
          <p:nvPr/>
        </p:nvSpPr>
        <p:spPr>
          <a:xfrm>
            <a:off x="5285678" y="2279006"/>
            <a:ext cx="6652537" cy="954107"/>
          </a:xfrm>
          <a:prstGeom prst="rect">
            <a:avLst/>
          </a:prstGeom>
        </p:spPr>
        <p:txBody>
          <a:bodyPr wrap="square">
            <a:spAutoFit/>
          </a:bodyPr>
          <a:lstStyle/>
          <a:p>
            <a:r>
              <a:rPr lang="en-US" sz="2800" b="1" dirty="0"/>
              <a:t>Do you like to design and make things? Are you comfortable working with machines?</a:t>
            </a:r>
          </a:p>
        </p:txBody>
      </p:sp>
    </p:spTree>
    <p:extLst>
      <p:ext uri="{BB962C8B-B14F-4D97-AF65-F5344CB8AC3E}">
        <p14:creationId xmlns:p14="http://schemas.microsoft.com/office/powerpoint/2010/main" val="284036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Marketing</a:t>
            </a:r>
          </a:p>
        </p:txBody>
      </p:sp>
      <p:sp>
        <p:nvSpPr>
          <p:cNvPr id="3" name="Subtitle 2"/>
          <p:cNvSpPr>
            <a:spLocks noGrp="1"/>
          </p:cNvSpPr>
          <p:nvPr>
            <p:ph type="subTitle" idx="1"/>
          </p:nvPr>
        </p:nvSpPr>
        <p:spPr>
          <a:xfrm>
            <a:off x="104532" y="3321253"/>
            <a:ext cx="6275792" cy="1655762"/>
          </a:xfrm>
        </p:spPr>
        <p:txBody>
          <a:bodyPr/>
          <a:lstStyle/>
          <a:p>
            <a:r>
              <a:rPr lang="en-US" i="1" dirty="0"/>
              <a:t>Planning, managing and performing marketing activities to reach organizational objectives.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43" y="243021"/>
            <a:ext cx="4083965" cy="27326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9908" y="4604743"/>
            <a:ext cx="3127988" cy="20853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51" y="4442726"/>
            <a:ext cx="2381142" cy="195081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2692" y="166128"/>
            <a:ext cx="4633991" cy="257443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9663" y="4429919"/>
            <a:ext cx="4093920" cy="220805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1248" y="736944"/>
            <a:ext cx="2586460" cy="1855267"/>
          </a:xfrm>
          <a:prstGeom prst="rect">
            <a:avLst/>
          </a:prstGeom>
        </p:spPr>
      </p:pic>
      <p:sp>
        <p:nvSpPr>
          <p:cNvPr id="10" name="Rectangle 9">
            <a:extLst>
              <a:ext uri="{FF2B5EF4-FFF2-40B4-BE49-F238E27FC236}">
                <a16:creationId xmlns:a16="http://schemas.microsoft.com/office/drawing/2014/main" id="{B5A6687F-51B7-6047-8939-993B61F42347}"/>
              </a:ext>
            </a:extLst>
          </p:cNvPr>
          <p:cNvSpPr/>
          <p:nvPr/>
        </p:nvSpPr>
        <p:spPr>
          <a:xfrm>
            <a:off x="7837638" y="2788861"/>
            <a:ext cx="4046119" cy="1815882"/>
          </a:xfrm>
          <a:prstGeom prst="rect">
            <a:avLst/>
          </a:prstGeom>
        </p:spPr>
        <p:txBody>
          <a:bodyPr wrap="square">
            <a:spAutoFit/>
          </a:bodyPr>
          <a:lstStyle/>
          <a:p>
            <a:r>
              <a:rPr lang="en-US" sz="2800" b="1" dirty="0"/>
              <a:t>Do you like to sell products or services? Are you friendly and outgoing?</a:t>
            </a:r>
          </a:p>
        </p:txBody>
      </p:sp>
    </p:spTree>
    <p:extLst>
      <p:ext uri="{BB962C8B-B14F-4D97-AF65-F5344CB8AC3E}">
        <p14:creationId xmlns:p14="http://schemas.microsoft.com/office/powerpoint/2010/main" val="928756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Science, Technology, Engineering &amp; Mathematics</a:t>
            </a:r>
          </a:p>
        </p:txBody>
      </p:sp>
      <p:sp>
        <p:nvSpPr>
          <p:cNvPr id="3" name="Subtitle 2"/>
          <p:cNvSpPr>
            <a:spLocks noGrp="1"/>
          </p:cNvSpPr>
          <p:nvPr>
            <p:ph type="subTitle" idx="1"/>
          </p:nvPr>
        </p:nvSpPr>
        <p:spPr/>
        <p:txBody>
          <a:bodyPr/>
          <a:lstStyle/>
          <a:p>
            <a:r>
              <a:rPr lang="en-US" i="1" dirty="0"/>
              <a:t>Planning, managing and providing scientific research and professional and technical services (e.g., physical science, social science, engineering) including laboratory and testing services, and research and development services.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41" y="0"/>
            <a:ext cx="2836190" cy="18907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9190" y="1382730"/>
            <a:ext cx="1994106" cy="13587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896" y="5564349"/>
            <a:ext cx="3450336" cy="10363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341" y="4990454"/>
            <a:ext cx="2830433" cy="163386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982" y="2643357"/>
            <a:ext cx="2307956" cy="145585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5067" y="4644383"/>
            <a:ext cx="2590592" cy="205315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9753" y="248691"/>
            <a:ext cx="2173905" cy="1440795"/>
          </a:xfrm>
          <a:prstGeom prst="rect">
            <a:avLst/>
          </a:prstGeom>
        </p:spPr>
      </p:pic>
      <p:sp>
        <p:nvSpPr>
          <p:cNvPr id="11" name="Rectangle 10">
            <a:extLst>
              <a:ext uri="{FF2B5EF4-FFF2-40B4-BE49-F238E27FC236}">
                <a16:creationId xmlns:a16="http://schemas.microsoft.com/office/drawing/2014/main" id="{E3D70023-838A-104D-8E5B-166B2B07D00A}"/>
              </a:ext>
            </a:extLst>
          </p:cNvPr>
          <p:cNvSpPr/>
          <p:nvPr/>
        </p:nvSpPr>
        <p:spPr>
          <a:xfrm>
            <a:off x="6248344" y="383328"/>
            <a:ext cx="4419656" cy="1384995"/>
          </a:xfrm>
          <a:prstGeom prst="rect">
            <a:avLst/>
          </a:prstGeom>
        </p:spPr>
        <p:txBody>
          <a:bodyPr wrap="square">
            <a:spAutoFit/>
          </a:bodyPr>
          <a:lstStyle/>
          <a:p>
            <a:r>
              <a:rPr lang="en-US" sz="2800" b="1" dirty="0"/>
              <a:t>Do you like science or math? Do you enjoy solving problems?</a:t>
            </a:r>
          </a:p>
        </p:txBody>
      </p:sp>
    </p:spTree>
    <p:extLst>
      <p:ext uri="{BB962C8B-B14F-4D97-AF65-F5344CB8AC3E}">
        <p14:creationId xmlns:p14="http://schemas.microsoft.com/office/powerpoint/2010/main" val="1310370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178" y="1284391"/>
            <a:ext cx="7663286" cy="2387600"/>
          </a:xfrm>
        </p:spPr>
        <p:txBody>
          <a:bodyPr/>
          <a:lstStyle/>
          <a:p>
            <a:r>
              <a:rPr lang="en-US" dirty="0"/>
              <a:t>Transportation,</a:t>
            </a:r>
            <a:br>
              <a:rPr lang="en-US" dirty="0"/>
            </a:br>
            <a:r>
              <a:rPr lang="en-US" dirty="0"/>
              <a:t> Distribution &amp; Logistics</a:t>
            </a:r>
          </a:p>
        </p:txBody>
      </p:sp>
      <p:sp>
        <p:nvSpPr>
          <p:cNvPr id="3" name="Subtitle 2"/>
          <p:cNvSpPr>
            <a:spLocks noGrp="1"/>
          </p:cNvSpPr>
          <p:nvPr>
            <p:ph type="subTitle" idx="1"/>
          </p:nvPr>
        </p:nvSpPr>
        <p:spPr>
          <a:xfrm>
            <a:off x="201971" y="3488307"/>
            <a:ext cx="7755768" cy="1655762"/>
          </a:xfrm>
        </p:spPr>
        <p:txBody>
          <a:bodyPr>
            <a:normAutofit lnSpcReduction="10000"/>
          </a:bodyPr>
          <a:lstStyle/>
          <a:p>
            <a:r>
              <a:rPr lang="en-US" i="1" dirty="0"/>
              <a:t>Planning, management, and movement of people, materials, and goods by road, pipeline, air, rail and water and related professional support services such as transportation infrastructure planning and management, logistics services, mobile equipment and facility maintenance.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71" y="222938"/>
            <a:ext cx="2644057" cy="17661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5936" y="4863871"/>
            <a:ext cx="2584127" cy="16961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553" y="5026243"/>
            <a:ext cx="2711161" cy="165576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2455" y="5085968"/>
            <a:ext cx="3137869" cy="153504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8605" y="222938"/>
            <a:ext cx="3501424" cy="233428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2524" y="198633"/>
            <a:ext cx="3709584" cy="1767668"/>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5956" y="5085968"/>
            <a:ext cx="2394058" cy="1596039"/>
          </a:xfrm>
          <a:prstGeom prst="rect">
            <a:avLst/>
          </a:prstGeom>
        </p:spPr>
      </p:pic>
      <p:sp>
        <p:nvSpPr>
          <p:cNvPr id="12" name="Rectangle 11">
            <a:extLst>
              <a:ext uri="{FF2B5EF4-FFF2-40B4-BE49-F238E27FC236}">
                <a16:creationId xmlns:a16="http://schemas.microsoft.com/office/drawing/2014/main" id="{2D3FE802-8913-FF4D-8679-F62339F43E81}"/>
              </a:ext>
            </a:extLst>
          </p:cNvPr>
          <p:cNvSpPr/>
          <p:nvPr/>
        </p:nvSpPr>
        <p:spPr>
          <a:xfrm>
            <a:off x="8058234" y="2698209"/>
            <a:ext cx="3940707" cy="2246769"/>
          </a:xfrm>
          <a:prstGeom prst="rect">
            <a:avLst/>
          </a:prstGeom>
        </p:spPr>
        <p:txBody>
          <a:bodyPr wrap="square">
            <a:spAutoFit/>
          </a:bodyPr>
          <a:lstStyle/>
          <a:p>
            <a:r>
              <a:rPr lang="en-US" sz="2800" b="1" dirty="0"/>
              <a:t>Would you like to fly planes, drive trucks, or pilot shops? Would you enjoy planning roads or power systems?</a:t>
            </a:r>
          </a:p>
        </p:txBody>
      </p:sp>
    </p:spTree>
    <p:extLst>
      <p:ext uri="{BB962C8B-B14F-4D97-AF65-F5344CB8AC3E}">
        <p14:creationId xmlns:p14="http://schemas.microsoft.com/office/powerpoint/2010/main" val="3461644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79ED7-0911-EB49-910D-70C2CF82F8A8}"/>
              </a:ext>
            </a:extLst>
          </p:cNvPr>
          <p:cNvSpPr>
            <a:spLocks noGrp="1"/>
          </p:cNvSpPr>
          <p:nvPr>
            <p:ph type="title"/>
          </p:nvPr>
        </p:nvSpPr>
        <p:spPr/>
        <p:txBody>
          <a:bodyPr/>
          <a:lstStyle/>
          <a:p>
            <a:pPr algn="ctr"/>
            <a:r>
              <a:rPr lang="en-US" dirty="0"/>
              <a:t>Of the 16 Career Cluster Pathways, what are you interested in?</a:t>
            </a:r>
          </a:p>
        </p:txBody>
      </p:sp>
      <p:sp>
        <p:nvSpPr>
          <p:cNvPr id="6" name="Content Placeholder 5">
            <a:extLst>
              <a:ext uri="{FF2B5EF4-FFF2-40B4-BE49-F238E27FC236}">
                <a16:creationId xmlns:a16="http://schemas.microsoft.com/office/drawing/2014/main" id="{7C866FFA-E9AB-1D46-883A-9A443DAB667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07751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FE7D-1F66-0F46-A308-165D6B9C4BB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2590FD2-0D75-6949-9125-421BCB576FD6}"/>
              </a:ext>
            </a:extLst>
          </p:cNvPr>
          <p:cNvSpPr>
            <a:spLocks noGrp="1"/>
          </p:cNvSpPr>
          <p:nvPr>
            <p:ph idx="1"/>
          </p:nvPr>
        </p:nvSpPr>
        <p:spPr/>
        <p:txBody>
          <a:bodyPr/>
          <a:lstStyle/>
          <a:p>
            <a:pPr lvl="0"/>
            <a:r>
              <a:rPr lang="en-US" dirty="0"/>
              <a:t>Watch the PowerPoint and just look. What interests you? Of the 16 Career Cluster Pathways, what are you interested in? Pick 3 of the main headings and write them down. </a:t>
            </a:r>
          </a:p>
          <a:p>
            <a:r>
              <a:rPr lang="en-US" dirty="0"/>
              <a:t> </a:t>
            </a:r>
          </a:p>
          <a:p>
            <a:pPr algn="ctr"/>
            <a:r>
              <a:rPr lang="en-US" dirty="0"/>
              <a:t>____________________________</a:t>
            </a:r>
          </a:p>
          <a:p>
            <a:pPr algn="ctr"/>
            <a:r>
              <a:rPr lang="en-US" dirty="0"/>
              <a:t> </a:t>
            </a:r>
          </a:p>
          <a:p>
            <a:pPr algn="ctr"/>
            <a:r>
              <a:rPr lang="en-US" dirty="0"/>
              <a:t>_____________________________</a:t>
            </a:r>
          </a:p>
          <a:p>
            <a:pPr algn="ctr"/>
            <a:r>
              <a:rPr lang="en-US" dirty="0"/>
              <a:t> </a:t>
            </a:r>
          </a:p>
          <a:p>
            <a:pPr algn="ctr"/>
            <a:r>
              <a:rPr lang="en-US" dirty="0"/>
              <a:t>_____________________________</a:t>
            </a:r>
          </a:p>
          <a:p>
            <a:endParaRPr lang="en-US" dirty="0"/>
          </a:p>
        </p:txBody>
      </p:sp>
    </p:spTree>
    <p:extLst>
      <p:ext uri="{BB962C8B-B14F-4D97-AF65-F5344CB8AC3E}">
        <p14:creationId xmlns:p14="http://schemas.microsoft.com/office/powerpoint/2010/main" val="2675107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Works cited</a:t>
            </a:r>
          </a:p>
        </p:txBody>
      </p:sp>
      <p:sp>
        <p:nvSpPr>
          <p:cNvPr id="3" name="Subtitle 2"/>
          <p:cNvSpPr>
            <a:spLocks noGrp="1"/>
          </p:cNvSpPr>
          <p:nvPr>
            <p:ph type="subTitle" idx="1"/>
          </p:nvPr>
        </p:nvSpPr>
        <p:spPr/>
        <p:txBody>
          <a:bodyPr>
            <a:normAutofit fontScale="92500" lnSpcReduction="20000"/>
          </a:bodyPr>
          <a:lstStyle/>
          <a:p>
            <a:r>
              <a:rPr lang="en-US" dirty="0"/>
              <a:t>“Advance CTE | State Leaders Connecting Learning to Work.” </a:t>
            </a:r>
            <a:r>
              <a:rPr lang="en-US" i="1" dirty="0"/>
              <a:t>Career Technical Education | Advance CTE</a:t>
            </a:r>
            <a:r>
              <a:rPr lang="en-US" dirty="0"/>
              <a:t>, </a:t>
            </a:r>
            <a:r>
              <a:rPr lang="en-US" dirty="0" err="1"/>
              <a:t>careertech.org</a:t>
            </a:r>
            <a:r>
              <a:rPr lang="en-US" dirty="0"/>
              <a:t>/resource-center.</a:t>
            </a:r>
          </a:p>
          <a:p>
            <a:endParaRPr lang="en-US" dirty="0"/>
          </a:p>
          <a:p>
            <a:r>
              <a:rPr lang="en-US" dirty="0"/>
              <a:t>Most pictures taken from </a:t>
            </a:r>
            <a:r>
              <a:rPr lang="en-US" dirty="0" err="1"/>
              <a:t>Pixabay</a:t>
            </a:r>
            <a:r>
              <a:rPr lang="en-US" dirty="0"/>
              <a:t>, </a:t>
            </a:r>
            <a:r>
              <a:rPr lang="en-US" dirty="0" err="1"/>
              <a:t>flickr</a:t>
            </a:r>
            <a:r>
              <a:rPr lang="en-US" dirty="0"/>
              <a:t>, and creative commons, royalty free public domain photos</a:t>
            </a:r>
          </a:p>
          <a:p>
            <a:endParaRPr lang="en-US" dirty="0"/>
          </a:p>
        </p:txBody>
      </p:sp>
    </p:spTree>
    <p:extLst>
      <p:ext uri="{BB962C8B-B14F-4D97-AF65-F5344CB8AC3E}">
        <p14:creationId xmlns:p14="http://schemas.microsoft.com/office/powerpoint/2010/main" val="747577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D814E-AC0D-FF48-AAB5-D9082170C7A6}"/>
              </a:ext>
            </a:extLst>
          </p:cNvPr>
          <p:cNvSpPr>
            <a:spLocks noGrp="1"/>
          </p:cNvSpPr>
          <p:nvPr>
            <p:ph type="ctrTitle"/>
          </p:nvPr>
        </p:nvSpPr>
        <p:spPr/>
        <p:txBody>
          <a:bodyPr/>
          <a:lstStyle/>
          <a:p>
            <a:r>
              <a:rPr lang="en-US" dirty="0"/>
              <a:t>Career Cluster Guide</a:t>
            </a:r>
          </a:p>
        </p:txBody>
      </p:sp>
      <p:sp>
        <p:nvSpPr>
          <p:cNvPr id="3" name="Subtitle 2">
            <a:extLst>
              <a:ext uri="{FF2B5EF4-FFF2-40B4-BE49-F238E27FC236}">
                <a16:creationId xmlns:a16="http://schemas.microsoft.com/office/drawing/2014/main" id="{3CD70663-8B25-9E44-B998-37A38407AC58}"/>
              </a:ext>
            </a:extLst>
          </p:cNvPr>
          <p:cNvSpPr>
            <a:spLocks noGrp="1"/>
          </p:cNvSpPr>
          <p:nvPr>
            <p:ph type="subTitle" idx="1"/>
          </p:nvPr>
        </p:nvSpPr>
        <p:spPr/>
        <p:txBody>
          <a:bodyPr/>
          <a:lstStyle/>
          <a:p>
            <a:r>
              <a:rPr lang="en-US" dirty="0"/>
              <a:t>Junior engagement</a:t>
            </a:r>
          </a:p>
        </p:txBody>
      </p:sp>
    </p:spTree>
    <p:extLst>
      <p:ext uri="{BB962C8B-B14F-4D97-AF65-F5344CB8AC3E}">
        <p14:creationId xmlns:p14="http://schemas.microsoft.com/office/powerpoint/2010/main" val="4113906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55DA-7948-E444-9CD9-62D1F3C7CEE2}"/>
              </a:ext>
            </a:extLst>
          </p:cNvPr>
          <p:cNvSpPr>
            <a:spLocks noGrp="1"/>
          </p:cNvSpPr>
          <p:nvPr>
            <p:ph type="title"/>
          </p:nvPr>
        </p:nvSpPr>
        <p:spPr/>
        <p:txBody>
          <a:bodyPr/>
          <a:lstStyle/>
          <a:p>
            <a:pPr algn="ctr"/>
            <a:r>
              <a:rPr lang="en-US" dirty="0"/>
              <a:t>Interest profiler – pg. 6 &amp; 7</a:t>
            </a:r>
          </a:p>
        </p:txBody>
      </p:sp>
      <p:sp>
        <p:nvSpPr>
          <p:cNvPr id="3" name="Content Placeholder 2">
            <a:extLst>
              <a:ext uri="{FF2B5EF4-FFF2-40B4-BE49-F238E27FC236}">
                <a16:creationId xmlns:a16="http://schemas.microsoft.com/office/drawing/2014/main" id="{1A245ED3-1C0E-2449-87C3-61AC0BA889C4}"/>
              </a:ext>
            </a:extLst>
          </p:cNvPr>
          <p:cNvSpPr>
            <a:spLocks noGrp="1"/>
          </p:cNvSpPr>
          <p:nvPr>
            <p:ph idx="1"/>
          </p:nvPr>
        </p:nvSpPr>
        <p:spPr>
          <a:xfrm>
            <a:off x="838200" y="1825625"/>
            <a:ext cx="4575174" cy="4351338"/>
          </a:xfrm>
        </p:spPr>
        <p:txBody>
          <a:bodyPr/>
          <a:lstStyle/>
          <a:p>
            <a:r>
              <a:rPr lang="en-US" dirty="0"/>
              <a:t>Take a minute and score yourself on the Interest profiler. </a:t>
            </a:r>
          </a:p>
          <a:p>
            <a:r>
              <a:rPr lang="en-US" dirty="0"/>
              <a:t>What do you like to do?</a:t>
            </a:r>
          </a:p>
          <a:p>
            <a:r>
              <a:rPr lang="en-US" dirty="0"/>
              <a:t>What was your top interest area? </a:t>
            </a:r>
          </a:p>
          <a:p>
            <a:endParaRPr lang="en-US" dirty="0"/>
          </a:p>
        </p:txBody>
      </p:sp>
      <p:pic>
        <p:nvPicPr>
          <p:cNvPr id="4" name="Picture 3" descr="http://ged578.pbworks.com/w/page/25547863/f/holland_codes.gif">
            <a:extLst>
              <a:ext uri="{FF2B5EF4-FFF2-40B4-BE49-F238E27FC236}">
                <a16:creationId xmlns:a16="http://schemas.microsoft.com/office/drawing/2014/main" id="{29A054F9-4361-B345-B4DB-8AD12AB4B32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82102" y="1409700"/>
            <a:ext cx="5771697" cy="5083175"/>
          </a:xfrm>
          <a:prstGeom prst="rect">
            <a:avLst/>
          </a:prstGeom>
          <a:noFill/>
          <a:ln>
            <a:noFill/>
          </a:ln>
        </p:spPr>
      </p:pic>
    </p:spTree>
    <p:extLst>
      <p:ext uri="{BB962C8B-B14F-4D97-AF65-F5344CB8AC3E}">
        <p14:creationId xmlns:p14="http://schemas.microsoft.com/office/powerpoint/2010/main" val="1506288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327A4-83C4-3243-88F6-B74BFCBDA1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64A96F-9E2D-9941-BCDE-199F888B0FA1}"/>
              </a:ext>
            </a:extLst>
          </p:cNvPr>
          <p:cNvSpPr>
            <a:spLocks noGrp="1"/>
          </p:cNvSpPr>
          <p:nvPr>
            <p:ph idx="1"/>
          </p:nvPr>
        </p:nvSpPr>
        <p:spPr/>
        <p:txBody>
          <a:bodyPr>
            <a:normAutofit/>
          </a:bodyPr>
          <a:lstStyle/>
          <a:p>
            <a:pPr lvl="0"/>
            <a:r>
              <a:rPr lang="en-US" dirty="0"/>
              <a:t>Do the Interest Profiler at the beginning of the career cluster guide. P. 6 &amp; 7 then follow the directions. Are you Realistic, Investigative, ..</a:t>
            </a:r>
          </a:p>
          <a:p>
            <a:r>
              <a:rPr lang="en-US" dirty="0"/>
              <a:t> </a:t>
            </a:r>
          </a:p>
          <a:p>
            <a:r>
              <a:rPr lang="en-US" dirty="0"/>
              <a:t>Primary Interest Area ___________________ Secondary Interest Area ___________________</a:t>
            </a:r>
          </a:p>
          <a:p>
            <a:r>
              <a:rPr lang="en-US" dirty="0"/>
              <a:t> </a:t>
            </a:r>
          </a:p>
          <a:p>
            <a:r>
              <a:rPr lang="en-US" dirty="0"/>
              <a:t>Read through pg. 8 – 11 to learn a bit about your Interest Area. </a:t>
            </a:r>
          </a:p>
          <a:p>
            <a:r>
              <a:rPr lang="en-US" dirty="0"/>
              <a:t>Go to page 12-13 in the book and see what jobs might be a good fit for you based on your interests and the Career Clusters Matrix.</a:t>
            </a:r>
          </a:p>
          <a:p>
            <a:endParaRPr lang="en-US" dirty="0"/>
          </a:p>
        </p:txBody>
      </p:sp>
    </p:spTree>
    <p:extLst>
      <p:ext uri="{BB962C8B-B14F-4D97-AF65-F5344CB8AC3E}">
        <p14:creationId xmlns:p14="http://schemas.microsoft.com/office/powerpoint/2010/main" val="849842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6D8F-E988-794F-BC3B-E6115F1045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D2617C-9018-5E48-B7A0-578C8A05B683}"/>
              </a:ext>
            </a:extLst>
          </p:cNvPr>
          <p:cNvSpPr>
            <a:spLocks noGrp="1"/>
          </p:cNvSpPr>
          <p:nvPr>
            <p:ph idx="1"/>
          </p:nvPr>
        </p:nvSpPr>
        <p:spPr/>
        <p:txBody>
          <a:bodyPr>
            <a:normAutofit lnSpcReduction="10000"/>
          </a:bodyPr>
          <a:lstStyle/>
          <a:p>
            <a:r>
              <a:rPr lang="en-US" dirty="0"/>
              <a:t>Choose ONE of the Career Clusters and using page 14, turn to that section. Read the first page in that section then explore the jobs and possibilities.</a:t>
            </a:r>
          </a:p>
          <a:p>
            <a:r>
              <a:rPr lang="en-US" dirty="0"/>
              <a:t> </a:t>
            </a:r>
          </a:p>
          <a:p>
            <a:r>
              <a:rPr lang="en-US" dirty="0"/>
              <a:t>Career Cluster ________________________	</a:t>
            </a:r>
          </a:p>
          <a:p>
            <a:r>
              <a:rPr lang="en-US" dirty="0"/>
              <a:t>Occupation _____________________</a:t>
            </a:r>
          </a:p>
          <a:p>
            <a:r>
              <a:rPr lang="en-US" dirty="0"/>
              <a:t>Salary $.     Entry Wage – Median Annual wage __________________________</a:t>
            </a:r>
          </a:p>
          <a:p>
            <a:r>
              <a:rPr lang="en-US" dirty="0"/>
              <a:t>Where to go for the Post-Secondary Education _____________________________________</a:t>
            </a:r>
          </a:p>
          <a:p>
            <a:endParaRPr lang="en-US" dirty="0"/>
          </a:p>
        </p:txBody>
      </p:sp>
    </p:spTree>
    <p:extLst>
      <p:ext uri="{BB962C8B-B14F-4D97-AF65-F5344CB8AC3E}">
        <p14:creationId xmlns:p14="http://schemas.microsoft.com/office/powerpoint/2010/main" val="268727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10" y="1250126"/>
            <a:ext cx="9144000" cy="2387600"/>
          </a:xfrm>
        </p:spPr>
        <p:txBody>
          <a:bodyPr/>
          <a:lstStyle/>
          <a:p>
            <a:r>
              <a:rPr lang="en-US" dirty="0"/>
              <a:t>Agriculture, Food &amp; Natural Resources</a:t>
            </a:r>
          </a:p>
        </p:txBody>
      </p:sp>
      <p:sp>
        <p:nvSpPr>
          <p:cNvPr id="3" name="Subtitle 2"/>
          <p:cNvSpPr>
            <a:spLocks noGrp="1"/>
          </p:cNvSpPr>
          <p:nvPr>
            <p:ph type="subTitle" idx="1"/>
          </p:nvPr>
        </p:nvSpPr>
        <p:spPr>
          <a:xfrm>
            <a:off x="221711" y="3557372"/>
            <a:ext cx="9144000" cy="1655762"/>
          </a:xfrm>
        </p:spPr>
        <p:txBody>
          <a:bodyPr>
            <a:normAutofit/>
          </a:bodyPr>
          <a:lstStyle/>
          <a:p>
            <a:r>
              <a:rPr lang="en-US" dirty="0"/>
              <a:t>This Career Cluster focused on the production, processing, marketing, distribution, financing, and development of agricultural commodities and resources including food, </a:t>
            </a:r>
            <a:r>
              <a:rPr lang="en-US" b="1" dirty="0"/>
              <a:t>fiber</a:t>
            </a:r>
            <a:r>
              <a:rPr lang="en-US" dirty="0"/>
              <a:t>, </a:t>
            </a:r>
            <a:r>
              <a:rPr lang="en-US" b="1" dirty="0"/>
              <a:t>wood products</a:t>
            </a:r>
            <a:r>
              <a:rPr lang="en-US" dirty="0"/>
              <a:t>, natural resources, horticulture, and other plant and animal </a:t>
            </a:r>
            <a:r>
              <a:rPr lang="en-US" b="1" dirty="0"/>
              <a:t>products</a:t>
            </a:r>
            <a:r>
              <a:rPr lang="en-US" dirty="0"/>
              <a:t>/resources.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70" y="271221"/>
            <a:ext cx="2154264" cy="16156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264" y="45419"/>
            <a:ext cx="4406900" cy="1841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2454" y="45419"/>
            <a:ext cx="2541722" cy="19038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22952"/>
            <a:ext cx="2527946" cy="173504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4471" y="5186560"/>
            <a:ext cx="2984715" cy="167144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65711" y="5122952"/>
            <a:ext cx="2475855" cy="1647569"/>
          </a:xfrm>
          <a:prstGeom prst="rect">
            <a:avLst/>
          </a:prstGeom>
        </p:spPr>
      </p:pic>
      <p:sp>
        <p:nvSpPr>
          <p:cNvPr id="10" name="TextBox 9">
            <a:extLst>
              <a:ext uri="{FF2B5EF4-FFF2-40B4-BE49-F238E27FC236}">
                <a16:creationId xmlns:a16="http://schemas.microsoft.com/office/drawing/2014/main" id="{34593092-6122-1C43-8D4D-5447AD48C0C1}"/>
              </a:ext>
            </a:extLst>
          </p:cNvPr>
          <p:cNvSpPr txBox="1"/>
          <p:nvPr/>
        </p:nvSpPr>
        <p:spPr>
          <a:xfrm>
            <a:off x="9084690" y="2118733"/>
            <a:ext cx="3107310" cy="2677656"/>
          </a:xfrm>
          <a:prstGeom prst="rect">
            <a:avLst/>
          </a:prstGeom>
          <a:noFill/>
        </p:spPr>
        <p:txBody>
          <a:bodyPr wrap="square" rtlCol="0">
            <a:spAutoFit/>
          </a:bodyPr>
          <a:lstStyle/>
          <a:p>
            <a:pPr algn="ctr"/>
            <a:r>
              <a:rPr lang="en-US" sz="2400" b="1" dirty="0"/>
              <a:t>Do you enjoy working with plants and animals? Interested in  working to conserve natural resources or protect the environment? </a:t>
            </a:r>
          </a:p>
        </p:txBody>
      </p:sp>
    </p:spTree>
    <p:extLst>
      <p:ext uri="{BB962C8B-B14F-4D97-AF65-F5344CB8AC3E}">
        <p14:creationId xmlns:p14="http://schemas.microsoft.com/office/powerpoint/2010/main" val="412426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068" y="2495227"/>
            <a:ext cx="9144000" cy="1076729"/>
          </a:xfrm>
        </p:spPr>
        <p:txBody>
          <a:bodyPr/>
          <a:lstStyle/>
          <a:p>
            <a:r>
              <a:rPr lang="en-US" dirty="0"/>
              <a:t>Architecture &amp; Construction</a:t>
            </a:r>
          </a:p>
        </p:txBody>
      </p:sp>
      <p:sp>
        <p:nvSpPr>
          <p:cNvPr id="3" name="Subtitle 2"/>
          <p:cNvSpPr>
            <a:spLocks noGrp="1"/>
          </p:cNvSpPr>
          <p:nvPr>
            <p:ph type="subTitle" idx="1"/>
          </p:nvPr>
        </p:nvSpPr>
        <p:spPr>
          <a:xfrm>
            <a:off x="671593" y="3473893"/>
            <a:ext cx="9144000" cy="1655762"/>
          </a:xfrm>
        </p:spPr>
        <p:txBody>
          <a:bodyPr/>
          <a:lstStyle/>
          <a:p>
            <a:r>
              <a:rPr lang="en-US" i="1" dirty="0">
                <a:latin typeface="Calibri" charset="0"/>
                <a:ea typeface="Calibri" charset="0"/>
                <a:cs typeface="Calibri" charset="0"/>
              </a:rPr>
              <a:t>Careers in designing, planning, managing, building and maintaining the built environment.</a:t>
            </a:r>
            <a:endParaRPr lang="en-US" dirty="0">
              <a:latin typeface="Calibri" charset="0"/>
              <a:ea typeface="Calibri" charset="0"/>
              <a:cs typeface="Calibri"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38" y="120327"/>
            <a:ext cx="3416300" cy="2374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593" y="3207180"/>
            <a:ext cx="2566907" cy="35936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3800" y="120327"/>
            <a:ext cx="3289300" cy="2463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9438" y="4118384"/>
            <a:ext cx="4013200" cy="20320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624" y="4116384"/>
            <a:ext cx="2477583" cy="257893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0269" y="193970"/>
            <a:ext cx="3492500" cy="2324100"/>
          </a:xfrm>
          <a:prstGeom prst="rect">
            <a:avLst/>
          </a:prstGeom>
        </p:spPr>
      </p:pic>
      <p:sp>
        <p:nvSpPr>
          <p:cNvPr id="8" name="Rectangle 7">
            <a:extLst>
              <a:ext uri="{FF2B5EF4-FFF2-40B4-BE49-F238E27FC236}">
                <a16:creationId xmlns:a16="http://schemas.microsoft.com/office/drawing/2014/main" id="{FA22BF30-9D8F-0244-9E4D-A62AF522CC24}"/>
              </a:ext>
            </a:extLst>
          </p:cNvPr>
          <p:cNvSpPr/>
          <p:nvPr/>
        </p:nvSpPr>
        <p:spPr>
          <a:xfrm>
            <a:off x="2640213" y="4139227"/>
            <a:ext cx="2835855" cy="2677656"/>
          </a:xfrm>
          <a:prstGeom prst="rect">
            <a:avLst/>
          </a:prstGeom>
        </p:spPr>
        <p:txBody>
          <a:bodyPr wrap="square">
            <a:spAutoFit/>
          </a:bodyPr>
          <a:lstStyle/>
          <a:p>
            <a:r>
              <a:rPr lang="en-US" sz="2800" b="1" dirty="0"/>
              <a:t>Do you want to build, design and maintain structures where people live, work and play? </a:t>
            </a:r>
          </a:p>
        </p:txBody>
      </p:sp>
    </p:spTree>
    <p:extLst>
      <p:ext uri="{BB962C8B-B14F-4D97-AF65-F5344CB8AC3E}">
        <p14:creationId xmlns:p14="http://schemas.microsoft.com/office/powerpoint/2010/main" val="411457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89038"/>
            <a:ext cx="9144000" cy="2387600"/>
          </a:xfrm>
        </p:spPr>
        <p:txBody>
          <a:bodyPr/>
          <a:lstStyle/>
          <a:p>
            <a:r>
              <a:rPr lang="en-US" dirty="0"/>
              <a:t>Arts, A/V Technology &amp; Communications </a:t>
            </a:r>
          </a:p>
        </p:txBody>
      </p:sp>
      <p:sp>
        <p:nvSpPr>
          <p:cNvPr id="3" name="Subtitle 2"/>
          <p:cNvSpPr>
            <a:spLocks noGrp="1"/>
          </p:cNvSpPr>
          <p:nvPr>
            <p:ph type="subTitle" idx="1"/>
          </p:nvPr>
        </p:nvSpPr>
        <p:spPr>
          <a:xfrm>
            <a:off x="407787" y="3462483"/>
            <a:ext cx="9144000" cy="1655762"/>
          </a:xfrm>
        </p:spPr>
        <p:txBody>
          <a:bodyPr/>
          <a:lstStyle/>
          <a:p>
            <a:r>
              <a:rPr lang="en-US" dirty="0"/>
              <a:t>Designing, producing, exhibiting, performing, writing, and publishing multimedia content including visual and performing </a:t>
            </a:r>
            <a:r>
              <a:rPr lang="en-US" b="1" dirty="0"/>
              <a:t>arts</a:t>
            </a:r>
            <a:r>
              <a:rPr lang="en-US" dirty="0"/>
              <a:t> and design, journalism, and entertainment services. </a:t>
            </a:r>
            <a:r>
              <a:rPr lang="en-US" b="1" dirty="0"/>
              <a:t>Arts, A/V Technology &amp; Communications</a:t>
            </a:r>
            <a:r>
              <a:rPr lang="en-US" dirty="0"/>
              <a:t> Career Cluster.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19" y="177801"/>
            <a:ext cx="2413000" cy="3378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010" y="204276"/>
            <a:ext cx="2993971" cy="17333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677" y="4745038"/>
            <a:ext cx="3007762" cy="201981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013" y="0"/>
            <a:ext cx="3810000" cy="191718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6100" y="5073474"/>
            <a:ext cx="2680131" cy="163422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9823" y="4712052"/>
            <a:ext cx="2998923" cy="1995647"/>
          </a:xfrm>
          <a:prstGeom prst="rect">
            <a:avLst/>
          </a:prstGeom>
        </p:spPr>
      </p:pic>
      <p:sp>
        <p:nvSpPr>
          <p:cNvPr id="10" name="Rectangle 9">
            <a:extLst>
              <a:ext uri="{FF2B5EF4-FFF2-40B4-BE49-F238E27FC236}">
                <a16:creationId xmlns:a16="http://schemas.microsoft.com/office/drawing/2014/main" id="{DFEC9177-73B3-4640-B35A-4E31F2204127}"/>
              </a:ext>
            </a:extLst>
          </p:cNvPr>
          <p:cNvSpPr/>
          <p:nvPr/>
        </p:nvSpPr>
        <p:spPr>
          <a:xfrm>
            <a:off x="9510840" y="2067382"/>
            <a:ext cx="2835855" cy="2246769"/>
          </a:xfrm>
          <a:prstGeom prst="rect">
            <a:avLst/>
          </a:prstGeom>
        </p:spPr>
        <p:txBody>
          <a:bodyPr wrap="square">
            <a:spAutoFit/>
          </a:bodyPr>
          <a:lstStyle/>
          <a:p>
            <a:r>
              <a:rPr lang="en-US" sz="2800" b="1" dirty="0"/>
              <a:t>Do you like to perform? Do you love to use artistic creativity on the job? </a:t>
            </a:r>
          </a:p>
        </p:txBody>
      </p:sp>
    </p:spTree>
    <p:extLst>
      <p:ext uri="{BB962C8B-B14F-4D97-AF65-F5344CB8AC3E}">
        <p14:creationId xmlns:p14="http://schemas.microsoft.com/office/powerpoint/2010/main" val="377314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45931"/>
            <a:ext cx="9144000" cy="1882641"/>
          </a:xfrm>
        </p:spPr>
        <p:txBody>
          <a:bodyPr/>
          <a:lstStyle/>
          <a:p>
            <a:r>
              <a:rPr lang="en-US" dirty="0"/>
              <a:t>Business Management </a:t>
            </a:r>
            <a:br>
              <a:rPr lang="en-US" dirty="0"/>
            </a:br>
            <a:r>
              <a:rPr lang="en-US" dirty="0"/>
              <a:t>&amp; Administration</a:t>
            </a:r>
          </a:p>
        </p:txBody>
      </p:sp>
      <p:sp>
        <p:nvSpPr>
          <p:cNvPr id="3" name="Subtitle 2"/>
          <p:cNvSpPr>
            <a:spLocks noGrp="1"/>
          </p:cNvSpPr>
          <p:nvPr>
            <p:ph type="subTitle" idx="1"/>
          </p:nvPr>
        </p:nvSpPr>
        <p:spPr>
          <a:xfrm>
            <a:off x="171558" y="3543609"/>
            <a:ext cx="9144000" cy="799481"/>
          </a:xfrm>
        </p:spPr>
        <p:txBody>
          <a:bodyPr/>
          <a:lstStyle/>
          <a:p>
            <a:r>
              <a:rPr lang="en-US" i="1" dirty="0"/>
              <a:t>Careers in planning, organizing, directing and evaluating business functions essential to efficient and productive business operations.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1551" y="4401518"/>
            <a:ext cx="2262752" cy="226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08" y="4401518"/>
            <a:ext cx="2294179" cy="22941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0498" y="152560"/>
            <a:ext cx="2157278" cy="161587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6803" y="152560"/>
            <a:ext cx="2734805" cy="181988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1411" y="4867893"/>
            <a:ext cx="2730500" cy="18161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558" y="269390"/>
            <a:ext cx="2463154" cy="1669170"/>
          </a:xfrm>
          <a:prstGeom prst="rect">
            <a:avLst/>
          </a:prstGeom>
        </p:spPr>
      </p:pic>
      <p:sp>
        <p:nvSpPr>
          <p:cNvPr id="10" name="Rectangle 9">
            <a:extLst>
              <a:ext uri="{FF2B5EF4-FFF2-40B4-BE49-F238E27FC236}">
                <a16:creationId xmlns:a16="http://schemas.microsoft.com/office/drawing/2014/main" id="{7F48CE6A-B033-7142-88E2-48F7EB045EC7}"/>
              </a:ext>
            </a:extLst>
          </p:cNvPr>
          <p:cNvSpPr/>
          <p:nvPr/>
        </p:nvSpPr>
        <p:spPr>
          <a:xfrm>
            <a:off x="8839200" y="1975563"/>
            <a:ext cx="2835855" cy="2246769"/>
          </a:xfrm>
          <a:prstGeom prst="rect">
            <a:avLst/>
          </a:prstGeom>
        </p:spPr>
        <p:txBody>
          <a:bodyPr wrap="square">
            <a:spAutoFit/>
          </a:bodyPr>
          <a:lstStyle/>
          <a:p>
            <a:r>
              <a:rPr lang="en-US" sz="2800" b="1" dirty="0"/>
              <a:t>Are you entrepreneurial? Do you like to plan and organize activities?</a:t>
            </a:r>
          </a:p>
        </p:txBody>
      </p:sp>
    </p:spTree>
    <p:extLst>
      <p:ext uri="{BB962C8B-B14F-4D97-AF65-F5344CB8AC3E}">
        <p14:creationId xmlns:p14="http://schemas.microsoft.com/office/powerpoint/2010/main" val="347218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4546" y="1214438"/>
            <a:ext cx="9144000" cy="2387600"/>
          </a:xfrm>
        </p:spPr>
        <p:txBody>
          <a:bodyPr/>
          <a:lstStyle/>
          <a:p>
            <a:r>
              <a:rPr lang="en-US" dirty="0"/>
              <a:t>Education &amp; Training</a:t>
            </a:r>
          </a:p>
        </p:txBody>
      </p:sp>
      <p:sp>
        <p:nvSpPr>
          <p:cNvPr id="3" name="Subtitle 2"/>
          <p:cNvSpPr>
            <a:spLocks noGrp="1"/>
          </p:cNvSpPr>
          <p:nvPr>
            <p:ph type="subTitle" idx="1"/>
          </p:nvPr>
        </p:nvSpPr>
        <p:spPr>
          <a:xfrm>
            <a:off x="267346" y="3474030"/>
            <a:ext cx="7984556" cy="1655762"/>
          </a:xfrm>
        </p:spPr>
        <p:txBody>
          <a:bodyPr/>
          <a:lstStyle/>
          <a:p>
            <a:r>
              <a:rPr lang="en-US" i="1" dirty="0"/>
              <a:t>Planning, managing and providing education and training services, and related learning support services.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2521" y="228815"/>
            <a:ext cx="2885805" cy="21615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26" y="330415"/>
            <a:ext cx="3594100" cy="2260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1350" y="228815"/>
            <a:ext cx="3289300" cy="2463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346" y="4301911"/>
            <a:ext cx="3492500" cy="23241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8650" y="4301911"/>
            <a:ext cx="3302000" cy="24638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9026" y="4534535"/>
            <a:ext cx="3142927" cy="2091475"/>
          </a:xfrm>
          <a:prstGeom prst="rect">
            <a:avLst/>
          </a:prstGeom>
        </p:spPr>
      </p:pic>
      <p:sp>
        <p:nvSpPr>
          <p:cNvPr id="10" name="Rectangle 9">
            <a:extLst>
              <a:ext uri="{FF2B5EF4-FFF2-40B4-BE49-F238E27FC236}">
                <a16:creationId xmlns:a16="http://schemas.microsoft.com/office/drawing/2014/main" id="{7DDC92AC-8251-2C47-88A4-CA291B2AB19C}"/>
              </a:ext>
            </a:extLst>
          </p:cNvPr>
          <p:cNvSpPr/>
          <p:nvPr/>
        </p:nvSpPr>
        <p:spPr>
          <a:xfrm>
            <a:off x="8419454" y="2496972"/>
            <a:ext cx="3370020" cy="1815882"/>
          </a:xfrm>
          <a:prstGeom prst="rect">
            <a:avLst/>
          </a:prstGeom>
        </p:spPr>
        <p:txBody>
          <a:bodyPr wrap="square">
            <a:spAutoFit/>
          </a:bodyPr>
          <a:lstStyle/>
          <a:p>
            <a:r>
              <a:rPr lang="en-US" sz="2800" b="1" dirty="0"/>
              <a:t>Do you enjoy teaching others? Are you comfortable with public speaking?</a:t>
            </a:r>
          </a:p>
        </p:txBody>
      </p:sp>
    </p:spTree>
    <p:extLst>
      <p:ext uri="{BB962C8B-B14F-4D97-AF65-F5344CB8AC3E}">
        <p14:creationId xmlns:p14="http://schemas.microsoft.com/office/powerpoint/2010/main" val="414958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0070" y="2384058"/>
            <a:ext cx="3456122" cy="921746"/>
          </a:xfrm>
        </p:spPr>
        <p:txBody>
          <a:bodyPr/>
          <a:lstStyle/>
          <a:p>
            <a:r>
              <a:rPr lang="en-US" dirty="0"/>
              <a:t>Finance</a:t>
            </a:r>
          </a:p>
        </p:txBody>
      </p:sp>
      <p:sp>
        <p:nvSpPr>
          <p:cNvPr id="3" name="Subtitle 2"/>
          <p:cNvSpPr>
            <a:spLocks noGrp="1"/>
          </p:cNvSpPr>
          <p:nvPr>
            <p:ph type="subTitle" idx="1"/>
          </p:nvPr>
        </p:nvSpPr>
        <p:spPr>
          <a:xfrm>
            <a:off x="-25461" y="3360258"/>
            <a:ext cx="5846644" cy="1655762"/>
          </a:xfrm>
        </p:spPr>
        <p:txBody>
          <a:bodyPr/>
          <a:lstStyle/>
          <a:p>
            <a:r>
              <a:rPr lang="en-US" i="1" dirty="0"/>
              <a:t>Planning, services for financial and investment planning, banking, insurance, and business financial management.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122" y="230009"/>
            <a:ext cx="3456122" cy="23040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743" y="256179"/>
            <a:ext cx="3957606" cy="23320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489" y="4388046"/>
            <a:ext cx="3699445" cy="222228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855" y="4602997"/>
            <a:ext cx="2969669" cy="200733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1942" y="4388046"/>
            <a:ext cx="4387801" cy="246995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690" y="700525"/>
            <a:ext cx="2664977" cy="1887692"/>
          </a:xfrm>
          <a:prstGeom prst="rect">
            <a:avLst/>
          </a:prstGeom>
        </p:spPr>
      </p:pic>
      <p:sp>
        <p:nvSpPr>
          <p:cNvPr id="10" name="Rectangle 9">
            <a:extLst>
              <a:ext uri="{FF2B5EF4-FFF2-40B4-BE49-F238E27FC236}">
                <a16:creationId xmlns:a16="http://schemas.microsoft.com/office/drawing/2014/main" id="{8F7C986F-A1D1-7F4F-BF62-1AA5D9DC31F6}"/>
              </a:ext>
            </a:extLst>
          </p:cNvPr>
          <p:cNvSpPr/>
          <p:nvPr/>
        </p:nvSpPr>
        <p:spPr>
          <a:xfrm>
            <a:off x="6825644" y="2588217"/>
            <a:ext cx="4387801" cy="1815882"/>
          </a:xfrm>
          <a:prstGeom prst="rect">
            <a:avLst/>
          </a:prstGeom>
        </p:spPr>
        <p:txBody>
          <a:bodyPr wrap="square">
            <a:spAutoFit/>
          </a:bodyPr>
          <a:lstStyle/>
          <a:p>
            <a:r>
              <a:rPr lang="en-US" sz="2800" b="1" dirty="0"/>
              <a:t>Do you like to work with numbers? Do you want to help people plan for their financial future?</a:t>
            </a:r>
          </a:p>
        </p:txBody>
      </p:sp>
    </p:spTree>
    <p:extLst>
      <p:ext uri="{BB962C8B-B14F-4D97-AF65-F5344CB8AC3E}">
        <p14:creationId xmlns:p14="http://schemas.microsoft.com/office/powerpoint/2010/main" val="324055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3879" y="1168401"/>
            <a:ext cx="9144000" cy="2387600"/>
          </a:xfrm>
        </p:spPr>
        <p:txBody>
          <a:bodyPr/>
          <a:lstStyle/>
          <a:p>
            <a:r>
              <a:rPr lang="en-US" dirty="0"/>
              <a:t>Government &amp; Public Administration</a:t>
            </a:r>
          </a:p>
        </p:txBody>
      </p:sp>
      <p:sp>
        <p:nvSpPr>
          <p:cNvPr id="3" name="Subtitle 2"/>
          <p:cNvSpPr>
            <a:spLocks noGrp="1"/>
          </p:cNvSpPr>
          <p:nvPr>
            <p:ph type="subTitle" idx="1"/>
          </p:nvPr>
        </p:nvSpPr>
        <p:spPr>
          <a:xfrm>
            <a:off x="199200" y="3321360"/>
            <a:ext cx="6884020" cy="1655762"/>
          </a:xfrm>
        </p:spPr>
        <p:txBody>
          <a:bodyPr/>
          <a:lstStyle/>
          <a:p>
            <a:r>
              <a:rPr lang="en-US" i="1" dirty="0"/>
              <a:t>Planning and performing government functions at the local, state and federal levels, including governance, national security, foreign service, planning, revenue and taxation, and regulations.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42481"/>
            <a:ext cx="3179501" cy="21155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018" y="190380"/>
            <a:ext cx="2541722" cy="17966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892" y="512127"/>
            <a:ext cx="1728216" cy="10363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200" y="1814550"/>
            <a:ext cx="1840992" cy="103632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3501" y="4804828"/>
            <a:ext cx="2913733" cy="183797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8082" y="165398"/>
            <a:ext cx="2296707" cy="226342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5735" y="4938904"/>
            <a:ext cx="1978114" cy="1894531"/>
          </a:xfrm>
          <a:prstGeom prst="rect">
            <a:avLst/>
          </a:prstGeom>
        </p:spPr>
      </p:pic>
      <p:sp>
        <p:nvSpPr>
          <p:cNvPr id="11" name="Rectangle 10">
            <a:extLst>
              <a:ext uri="{FF2B5EF4-FFF2-40B4-BE49-F238E27FC236}">
                <a16:creationId xmlns:a16="http://schemas.microsoft.com/office/drawing/2014/main" id="{6C5A0637-998F-964A-9255-F094D287CC3A}"/>
              </a:ext>
            </a:extLst>
          </p:cNvPr>
          <p:cNvSpPr/>
          <p:nvPr/>
        </p:nvSpPr>
        <p:spPr>
          <a:xfrm>
            <a:off x="7604999" y="2799422"/>
            <a:ext cx="4387801" cy="1384995"/>
          </a:xfrm>
          <a:prstGeom prst="rect">
            <a:avLst/>
          </a:prstGeom>
        </p:spPr>
        <p:txBody>
          <a:bodyPr wrap="square">
            <a:spAutoFit/>
          </a:bodyPr>
          <a:lstStyle/>
          <a:p>
            <a:r>
              <a:rPr lang="en-US" sz="2800" b="1" dirty="0"/>
              <a:t>Are you interested in government or politics? Would you like to pass law?</a:t>
            </a:r>
          </a:p>
        </p:txBody>
      </p:sp>
    </p:spTree>
    <p:extLst>
      <p:ext uri="{BB962C8B-B14F-4D97-AF65-F5344CB8AC3E}">
        <p14:creationId xmlns:p14="http://schemas.microsoft.com/office/powerpoint/2010/main" val="2305899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10822</TotalTime>
  <Words>1114</Words>
  <Application>Microsoft Macintosh PowerPoint</Application>
  <PresentationFormat>Widescreen</PresentationFormat>
  <Paragraphs>81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Agriculture, Food &amp; Natural Resources</vt:lpstr>
      <vt:lpstr>Architecture &amp; Construction</vt:lpstr>
      <vt:lpstr>Arts, A/V Technology &amp; Communications </vt:lpstr>
      <vt:lpstr>Business Management  &amp; Administration</vt:lpstr>
      <vt:lpstr>Education &amp; Training</vt:lpstr>
      <vt:lpstr>Finance</vt:lpstr>
      <vt:lpstr>Government &amp; Public Administration</vt:lpstr>
      <vt:lpstr>Health Sciences</vt:lpstr>
      <vt:lpstr>Hospitality &amp; Tourism</vt:lpstr>
      <vt:lpstr>Human Services</vt:lpstr>
      <vt:lpstr>Information Technology (IT)</vt:lpstr>
      <vt:lpstr>Law, Public Safety, Corrections &amp; Security</vt:lpstr>
      <vt:lpstr>Manufacturing</vt:lpstr>
      <vt:lpstr>Marketing</vt:lpstr>
      <vt:lpstr>Science, Technology, Engineering &amp; Mathematics</vt:lpstr>
      <vt:lpstr>Transportation,  Distribution &amp; Logistics</vt:lpstr>
      <vt:lpstr>Of the 16 Career Cluster Pathways, what are you interested in?</vt:lpstr>
      <vt:lpstr>Works cited</vt:lpstr>
      <vt:lpstr>Career Cluster Guide</vt:lpstr>
      <vt:lpstr>Interest profiler – pg. 6 &amp; 7</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Cluster Guide</dc:title>
  <dc:creator>Chris O'Conner</dc:creator>
  <cp:lastModifiedBy>Chris O'Conner</cp:lastModifiedBy>
  <cp:revision>26</cp:revision>
  <dcterms:created xsi:type="dcterms:W3CDTF">2019-04-02T02:32:17Z</dcterms:created>
  <dcterms:modified xsi:type="dcterms:W3CDTF">2019-10-24T02:55:15Z</dcterms:modified>
</cp:coreProperties>
</file>